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13"/>
  </p:notesMasterIdLst>
  <p:sldIdLst>
    <p:sldId id="264" r:id="rId5"/>
    <p:sldId id="265" r:id="rId6"/>
    <p:sldId id="272" r:id="rId7"/>
    <p:sldId id="275" r:id="rId8"/>
    <p:sldId id="276" r:id="rId9"/>
    <p:sldId id="260" r:id="rId10"/>
    <p:sldId id="267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B800"/>
    <a:srgbClr val="FFD600"/>
    <a:srgbClr val="FAF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2"/>
    <p:restoredTop sz="50216"/>
  </p:normalViewPr>
  <p:slideViewPr>
    <p:cSldViewPr snapToGrid="0">
      <p:cViewPr varScale="1">
        <p:scale>
          <a:sx n="57" d="100"/>
          <a:sy n="57" d="100"/>
        </p:scale>
        <p:origin x="416" y="1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D478D-431B-44DD-A7B7-50412309E67E}" type="datetimeFigureOut">
              <a:t>6/25/26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4A388-EDCA-4A70-9783-D871F5CA9CB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571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CSPC: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we identify emerging needs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MLAT and regional collaboration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Examples of upstream prevention in practice</a:t>
            </a:r>
          </a:p>
          <a:p>
            <a:pPr marL="171450" indent="-171450">
              <a:buFontTx/>
              <a:buChar char="-"/>
            </a:pPr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Experience: Community-based service delivery, tying front-line and systems experience</a:t>
            </a:r>
          </a:p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94A388-EDCA-4A70-9783-D871F5CA9CBB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83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Nearly 90 years of work in CRD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Mission has evolved, focus is still to support community wellbeing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 areas of work: 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Community-based research and evaluation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 Services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Regional Collaboration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Historically helped establish: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Bridges for Women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United Way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Regional reach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Look for patterns (emerging issues, service gaps, opportunities)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Responses vary: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Convene partners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Community engagement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Recommendations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Strengthen existing responses</a:t>
            </a:r>
          </a:p>
          <a:p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94A388-EDCA-4A70-9783-D871F5CA9CBB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485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Justice is rarely the first challenge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Challenges overlap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Compounding barriers &gt; each challenge makes the next harder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Additional vulnerabilities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Example: LGBTQ2S+ youth, family rejection, housing instability, reduced impact of protective factors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Challenges cross housing, health, education and justice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Opportunities for earlier intervention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Upstream prevention &gt; recognize barriers early and respond before they become more complex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94A388-EDCA-4A70-9783-D871F5CA9CBB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610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Rent Bank is a direct service program that supports low- to moderate-income households at risk of eviction through financial assistance and referral</a:t>
            </a:r>
          </a:p>
          <a:p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en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 application begins with a conversation</a:t>
            </a: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&gt; why they’re here, what’s contributing, what supports may help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Common reasons (can happen to many of us):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Job loss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Unexpected expense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Relationship breakdown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Case managers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Comprehensive assessment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Stay current on community services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 connections wherever possible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Conversations, engagement, program data reveal trends and identify service gaps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E.g., Increase in IPV, convening violence prevention organizations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Front line work informs community responses</a:t>
            </a:r>
          </a:p>
          <a:p>
            <a:pPr marL="171450" indent="-171450">
              <a:buFontTx/>
              <a:buChar char="-"/>
            </a:pPr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94A388-EDCA-4A70-9783-D871F5CA9CBB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80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Walk through graphics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Left: Housing instability is more than housing &gt; stress, school, employment, connection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Right: Early intervention interrupts progression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specifically a CYF program, but stable housing as a strong protective factor for CYF</a:t>
            </a:r>
          </a:p>
          <a:p>
            <a:pPr marL="171450" indent="-171450">
              <a:buFontTx/>
              <a:buChar char="-"/>
            </a:pPr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Tx/>
              <a:buChar char="-"/>
            </a:pPr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94A388-EDCA-4A70-9783-D871F5CA9CBB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30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do we do with what we learn? 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Challenges can’t be solved by one organization or system 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Often an issue with coordination, not lack of services</a:t>
            </a:r>
          </a:p>
          <a:p>
            <a:pPr marL="171450" indent="-171450">
              <a:buFontTx/>
              <a:buChar char="-"/>
            </a:pPr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MLAT: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Recognized by 5 West Shore/Sooke municipalities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Challenges don’t stop at municipal boundaries</a:t>
            </a:r>
          </a:p>
          <a:p>
            <a:pPr marL="628650" lvl="1" indent="-171450">
              <a:buFontTx/>
              <a:buChar char="-"/>
            </a:pPr>
            <a:r>
              <a:rPr lang="en-CA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Families experience services regionally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role (use slide)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Regional perspective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Families access services across municipalities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Regional lens identifies shared priorities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Better coordinated responses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and evaluation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Regional data tells fuller story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Shared measurement, accountability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Regional baseline: 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Island Health Population and Public Health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McCreary Adolescent Health Survey (via SD62)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regional data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Shared indicators, partner data, identify early trends, measure outcomes, guide future decisions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Goal: better coordination and outcomes, easier systems to navigate</a:t>
            </a:r>
          </a:p>
          <a:p>
            <a:pPr marL="171450" indent="-171450">
              <a:buFontTx/>
              <a:buChar char="-"/>
            </a:pPr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Tx/>
              <a:buChar char="-"/>
            </a:pPr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94A388-EDCA-4A70-9783-D871F5CA9CBB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42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Closing</a:t>
            </a:r>
          </a:p>
          <a:p>
            <a:endParaRPr lang="en-CA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Upstream prevention looks different in different settings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Common thread: identify needs early and respond before problems become more complex </a:t>
            </a:r>
          </a:p>
          <a:p>
            <a:pPr marL="628650" lvl="1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Early intervention is often less intensive and expensive than reactive services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 organization, system, etc. sees one part of the picture, collaboration creates a more complete understanding 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Municipal leaders and community partners all have a role</a:t>
            </a:r>
          </a:p>
          <a:p>
            <a:pPr marL="171450" indent="-171450">
              <a:buFontTx/>
              <a:buChar char="-"/>
            </a:pPr>
            <a:r>
              <a:rPr lang="en-CA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Better outcomes through shared learning, coordination, common priorities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94A388-EDCA-4A70-9783-D871F5CA9CBB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195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6/25/26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5993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6/25/26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2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6/25/26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6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6/25/26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2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6/25/26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100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6/25/26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57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6/25/26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69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6/25/26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58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6/25/26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4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6/25/26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1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6/25/26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2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6/25/26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1233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>
            <a:extLst>
              <a:ext uri="{FF2B5EF4-FFF2-40B4-BE49-F238E27FC236}">
                <a16:creationId xmlns:a16="http://schemas.microsoft.com/office/drawing/2014/main" id="{B9E6FAB6-0C5F-1D3E-2CCF-4FFBCDDCB2BC}"/>
              </a:ext>
            </a:extLst>
          </p:cNvPr>
          <p:cNvGrpSpPr/>
          <p:nvPr/>
        </p:nvGrpSpPr>
        <p:grpSpPr>
          <a:xfrm>
            <a:off x="27481" y="1938852"/>
            <a:ext cx="12203254" cy="2980298"/>
            <a:chOff x="0" y="0"/>
            <a:chExt cx="259611" cy="1177402"/>
          </a:xfrm>
        </p:grpSpPr>
        <p:sp>
          <p:nvSpPr>
            <p:cNvPr id="14" name="Freeform 4">
              <a:extLst>
                <a:ext uri="{FF2B5EF4-FFF2-40B4-BE49-F238E27FC236}">
                  <a16:creationId xmlns:a16="http://schemas.microsoft.com/office/drawing/2014/main" id="{41AD8D9B-E1CF-AF18-AC25-EC6C13A866E8}"/>
                </a:ext>
              </a:extLst>
            </p:cNvPr>
            <p:cNvSpPr/>
            <p:nvPr/>
          </p:nvSpPr>
          <p:spPr>
            <a:xfrm>
              <a:off x="0" y="0"/>
              <a:ext cx="259611" cy="1177402"/>
            </a:xfrm>
            <a:custGeom>
              <a:avLst/>
              <a:gdLst/>
              <a:ahLst/>
              <a:cxnLst/>
              <a:rect l="l" t="t" r="r" b="b"/>
              <a:pathLst>
                <a:path w="259611" h="1177402">
                  <a:moveTo>
                    <a:pt x="0" y="0"/>
                  </a:moveTo>
                  <a:lnTo>
                    <a:pt x="259611" y="0"/>
                  </a:lnTo>
                  <a:lnTo>
                    <a:pt x="259611" y="1177402"/>
                  </a:lnTo>
                  <a:lnTo>
                    <a:pt x="0" y="1177402"/>
                  </a:lnTo>
                  <a:close/>
                </a:path>
              </a:pathLst>
            </a:custGeom>
            <a:solidFill>
              <a:srgbClr val="FAFFF5"/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15" name="TextBox 5">
              <a:extLst>
                <a:ext uri="{FF2B5EF4-FFF2-40B4-BE49-F238E27FC236}">
                  <a16:creationId xmlns:a16="http://schemas.microsoft.com/office/drawing/2014/main" id="{C2F166CF-8F69-93B8-AC37-21B186120826}"/>
                </a:ext>
              </a:extLst>
            </p:cNvPr>
            <p:cNvSpPr txBox="1"/>
            <p:nvPr/>
          </p:nvSpPr>
          <p:spPr>
            <a:xfrm>
              <a:off x="0" y="38100"/>
              <a:ext cx="259611" cy="1047467"/>
            </a:xfrm>
            <a:prstGeom prst="rect">
              <a:avLst/>
            </a:prstGeom>
            <a:solidFill>
              <a:srgbClr val="FAFFF5"/>
            </a:solidFill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grpSp>
        <p:nvGrpSpPr>
          <p:cNvPr id="3" name="Group 3"/>
          <p:cNvGrpSpPr/>
          <p:nvPr/>
        </p:nvGrpSpPr>
        <p:grpSpPr>
          <a:xfrm>
            <a:off x="-182789" y="1938852"/>
            <a:ext cx="657141" cy="2980298"/>
            <a:chOff x="0" y="0"/>
            <a:chExt cx="259611" cy="117740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59611" cy="1177402"/>
            </a:xfrm>
            <a:custGeom>
              <a:avLst/>
              <a:gdLst/>
              <a:ahLst/>
              <a:cxnLst/>
              <a:rect l="l" t="t" r="r" b="b"/>
              <a:pathLst>
                <a:path w="259611" h="1177402">
                  <a:moveTo>
                    <a:pt x="0" y="0"/>
                  </a:moveTo>
                  <a:lnTo>
                    <a:pt x="259611" y="0"/>
                  </a:lnTo>
                  <a:lnTo>
                    <a:pt x="259611" y="1177402"/>
                  </a:lnTo>
                  <a:lnTo>
                    <a:pt x="0" y="1177402"/>
                  </a:lnTo>
                  <a:close/>
                </a:path>
              </a:pathLst>
            </a:custGeom>
            <a:solidFill>
              <a:srgbClr val="75BD4C"/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38100"/>
              <a:ext cx="259611" cy="1139302"/>
            </a:xfrm>
            <a:prstGeom prst="rect">
              <a:avLst/>
            </a:prstGeom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sp>
        <p:nvSpPr>
          <p:cNvPr id="6" name="Freeform 6"/>
          <p:cNvSpPr/>
          <p:nvPr/>
        </p:nvSpPr>
        <p:spPr>
          <a:xfrm>
            <a:off x="4351973" y="0"/>
            <a:ext cx="3836395" cy="1381102"/>
          </a:xfrm>
          <a:custGeom>
            <a:avLst/>
            <a:gdLst/>
            <a:ahLst/>
            <a:cxnLst/>
            <a:rect l="l" t="t" r="r" b="b"/>
            <a:pathLst>
              <a:path w="5754593" h="2071653">
                <a:moveTo>
                  <a:pt x="0" y="0"/>
                </a:moveTo>
                <a:lnTo>
                  <a:pt x="5754593" y="0"/>
                </a:lnTo>
                <a:lnTo>
                  <a:pt x="5754593" y="2071653"/>
                </a:lnTo>
                <a:lnTo>
                  <a:pt x="0" y="207165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/>
          </a:p>
        </p:txBody>
      </p:sp>
      <p:sp>
        <p:nvSpPr>
          <p:cNvPr id="9" name="TextBox 9"/>
          <p:cNvSpPr txBox="1"/>
          <p:nvPr/>
        </p:nvSpPr>
        <p:spPr>
          <a:xfrm>
            <a:off x="1490723" y="3426373"/>
            <a:ext cx="9558892" cy="6456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529"/>
              </a:lnSpc>
            </a:pPr>
            <a:r>
              <a:rPr lang="en-US" sz="2500" b="1" i="1" spc="354" dirty="0">
                <a:solidFill>
                  <a:srgbClr val="000000"/>
                </a:solidFill>
                <a:latin typeface="Cerebri Bold Italics"/>
                <a:ea typeface="Cerebri Bold Italics"/>
                <a:cs typeface="Cerebri Bold Italics"/>
                <a:sym typeface="Cerebri Bold Italics"/>
              </a:rPr>
              <a:t>How community collaboration and early intervention support vulnerable youth</a:t>
            </a:r>
            <a:endParaRPr lang="en-US" sz="2500" b="1" i="1" spc="354" dirty="0">
              <a:solidFill>
                <a:srgbClr val="000000"/>
              </a:solidFill>
              <a:latin typeface="Cerebri Bold Italics"/>
              <a:ea typeface="Cerebri Bold Italics"/>
              <a:cs typeface="Cerebri Bold Italic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94128" y="2559467"/>
            <a:ext cx="11152081" cy="5880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4401"/>
              </a:lnSpc>
            </a:pPr>
            <a:r>
              <a:rPr lang="en-US" sz="4400" b="1" spc="616" dirty="0">
                <a:solidFill>
                  <a:srgbClr val="000000"/>
                </a:solidFill>
                <a:latin typeface="Cerebri Bold"/>
                <a:sym typeface="Cerebri Bold"/>
              </a:rPr>
              <a:t>Upstream Prevention in Practice</a:t>
            </a:r>
            <a:endParaRPr lang="en-US" sz="4400" b="1" spc="616" dirty="0">
              <a:latin typeface="Cerebri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865776" y="5636805"/>
            <a:ext cx="8808792" cy="2746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062"/>
              </a:lnSpc>
            </a:pPr>
            <a:r>
              <a:rPr lang="en-US" sz="2050" b="1" spc="289">
                <a:solidFill>
                  <a:srgbClr val="000000"/>
                </a:solidFill>
                <a:latin typeface="Cerebri Bold"/>
                <a:sym typeface="Cerebri Bold"/>
              </a:rPr>
              <a:t>June 25th, 2026</a:t>
            </a:r>
            <a:endParaRPr lang="en-US"/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id="{0B06F1B6-D675-A67F-1B47-6E64128EF955}"/>
              </a:ext>
            </a:extLst>
          </p:cNvPr>
          <p:cNvSpPr txBox="1"/>
          <p:nvPr/>
        </p:nvSpPr>
        <p:spPr>
          <a:xfrm>
            <a:off x="1865775" y="5215890"/>
            <a:ext cx="8808792" cy="2746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062"/>
              </a:lnSpc>
            </a:pPr>
            <a:r>
              <a:rPr lang="en-US" sz="2050" b="1" spc="289" dirty="0">
                <a:solidFill>
                  <a:srgbClr val="000000"/>
                </a:solidFill>
                <a:latin typeface="Cerebri Bold"/>
                <a:sym typeface="Cerebri Bold"/>
              </a:rPr>
              <a:t>Community Social Planning Council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431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">
            <a:extLst>
              <a:ext uri="{FF2B5EF4-FFF2-40B4-BE49-F238E27FC236}">
                <a16:creationId xmlns:a16="http://schemas.microsoft.com/office/drawing/2014/main" id="{A8D7A915-48E9-8B19-5F5D-30A67E5580E2}"/>
              </a:ext>
            </a:extLst>
          </p:cNvPr>
          <p:cNvGrpSpPr/>
          <p:nvPr/>
        </p:nvGrpSpPr>
        <p:grpSpPr>
          <a:xfrm>
            <a:off x="-204865" y="278408"/>
            <a:ext cx="11088456" cy="1375719"/>
            <a:chOff x="0" y="0"/>
            <a:chExt cx="4816593" cy="144361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929765C0-DCDA-5665-C5B9-451A19D97496}"/>
                </a:ext>
              </a:extLst>
            </p:cNvPr>
            <p:cNvSpPr/>
            <p:nvPr/>
          </p:nvSpPr>
          <p:spPr>
            <a:xfrm>
              <a:off x="0" y="0"/>
              <a:ext cx="4816592" cy="1443618"/>
            </a:xfrm>
            <a:custGeom>
              <a:avLst/>
              <a:gdLst/>
              <a:ahLst/>
              <a:cxnLst/>
              <a:rect l="l" t="t" r="r" b="b"/>
              <a:pathLst>
                <a:path w="4816592" h="1443618">
                  <a:moveTo>
                    <a:pt x="0" y="0"/>
                  </a:moveTo>
                  <a:lnTo>
                    <a:pt x="4816592" y="0"/>
                  </a:lnTo>
                  <a:lnTo>
                    <a:pt x="4816592" y="1443618"/>
                  </a:lnTo>
                  <a:lnTo>
                    <a:pt x="0" y="14436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15" name="TextBox 6">
              <a:extLst>
                <a:ext uri="{FF2B5EF4-FFF2-40B4-BE49-F238E27FC236}">
                  <a16:creationId xmlns:a16="http://schemas.microsoft.com/office/drawing/2014/main" id="{24316CC7-63B9-9435-95B2-9585112D9CBC}"/>
                </a:ext>
              </a:extLst>
            </p:cNvPr>
            <p:cNvSpPr txBox="1"/>
            <p:nvPr/>
          </p:nvSpPr>
          <p:spPr>
            <a:xfrm>
              <a:off x="0" y="38100"/>
              <a:ext cx="4816593" cy="140551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sp>
        <p:nvSpPr>
          <p:cNvPr id="2" name="TextBox 2"/>
          <p:cNvSpPr txBox="1"/>
          <p:nvPr/>
        </p:nvSpPr>
        <p:spPr>
          <a:xfrm>
            <a:off x="263015" y="522993"/>
            <a:ext cx="10620576" cy="16249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247"/>
              </a:lnSpc>
            </a:pPr>
            <a:r>
              <a:rPr lang="en-US" sz="4200" b="1" spc="594" dirty="0">
                <a:solidFill>
                  <a:srgbClr val="2B3825"/>
                </a:solidFill>
                <a:latin typeface="Cerebri Bold"/>
                <a:sym typeface="Cerebri Bold"/>
              </a:rPr>
              <a:t>What is the Community Social Planning Council?</a:t>
            </a:r>
            <a:endParaRPr lang="en-US" dirty="0"/>
          </a:p>
          <a:p>
            <a:pPr algn="l">
              <a:lnSpc>
                <a:spcPts val="4247"/>
              </a:lnSpc>
            </a:pPr>
            <a:endParaRPr lang="en-US" sz="4247" b="1" spc="594" dirty="0">
              <a:solidFill>
                <a:srgbClr val="2B3825"/>
              </a:solidFill>
              <a:latin typeface="Cerebri Bold"/>
              <a:ea typeface="Cerebri Bold"/>
              <a:cs typeface="Cerebri Bold"/>
              <a:sym typeface="Cerebri Bold"/>
            </a:endParaRPr>
          </a:p>
        </p:txBody>
      </p:sp>
      <p:grpSp>
        <p:nvGrpSpPr>
          <p:cNvPr id="7" name="Group 7"/>
          <p:cNvGrpSpPr/>
          <p:nvPr/>
        </p:nvGrpSpPr>
        <p:grpSpPr>
          <a:xfrm>
            <a:off x="2329662" y="2872774"/>
            <a:ext cx="183970" cy="189185"/>
            <a:chOff x="0" y="0"/>
            <a:chExt cx="72679" cy="7474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72679" cy="74740"/>
            </a:xfrm>
            <a:custGeom>
              <a:avLst/>
              <a:gdLst/>
              <a:ahLst/>
              <a:cxnLst/>
              <a:rect l="l" t="t" r="r" b="b"/>
              <a:pathLst>
                <a:path w="72679" h="74740">
                  <a:moveTo>
                    <a:pt x="0" y="0"/>
                  </a:moveTo>
                  <a:lnTo>
                    <a:pt x="72679" y="0"/>
                  </a:lnTo>
                  <a:lnTo>
                    <a:pt x="72679" y="74740"/>
                  </a:lnTo>
                  <a:lnTo>
                    <a:pt x="0" y="747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38100"/>
              <a:ext cx="72679" cy="36640"/>
            </a:xfrm>
            <a:prstGeom prst="rect">
              <a:avLst/>
            </a:prstGeom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030957" y="1959777"/>
            <a:ext cx="2781379" cy="7591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888"/>
              </a:lnSpc>
            </a:pPr>
            <a:r>
              <a:rPr lang="en-US" sz="3200" b="1" dirty="0">
                <a:solidFill>
                  <a:srgbClr val="000000"/>
                </a:solidFill>
                <a:latin typeface="Glacial Indifference Bold"/>
                <a:sym typeface="Glacial Indifference Bold"/>
              </a:rPr>
              <a:t>Community-Based Research</a:t>
            </a:r>
            <a:endParaRPr lang="en-US" dirty="0"/>
          </a:p>
        </p:txBody>
      </p:sp>
      <p:sp>
        <p:nvSpPr>
          <p:cNvPr id="11" name="TextBox 11"/>
          <p:cNvSpPr txBox="1"/>
          <p:nvPr/>
        </p:nvSpPr>
        <p:spPr>
          <a:xfrm>
            <a:off x="4970363" y="1931117"/>
            <a:ext cx="2025513" cy="7591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888"/>
              </a:lnSpc>
            </a:pPr>
            <a:r>
              <a:rPr lang="en-US" sz="3200" b="1" dirty="0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Service Delivery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31683" y="3231979"/>
            <a:ext cx="3384417" cy="39201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000" spc="29" dirty="0">
                <a:latin typeface="Arial"/>
                <a:cs typeface="Arial"/>
              </a:rPr>
              <a:t>Identify emerging needs and service gaps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000" spc="29" dirty="0">
                <a:latin typeface="Arial"/>
                <a:cs typeface="Arial"/>
              </a:rPr>
              <a:t>Understand community priorities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000" spc="29" dirty="0">
                <a:latin typeface="Arial"/>
                <a:cs typeface="Arial"/>
              </a:rPr>
              <a:t>Informed evidence-based recommendations</a:t>
            </a:r>
          </a:p>
          <a:p>
            <a:pPr marL="342900" indent="-342900">
              <a:buFontTx/>
              <a:buChar char="-"/>
            </a:pPr>
            <a:endParaRPr lang="en-US" sz="2000" spc="29" dirty="0">
              <a:latin typeface="Arial"/>
              <a:cs typeface="Arial"/>
            </a:endParaRPr>
          </a:p>
          <a:p>
            <a:pPr marL="342900" indent="-342900">
              <a:buFontTx/>
              <a:buChar char="-"/>
            </a:pPr>
            <a:endParaRPr lang="en-US" sz="2000" spc="29" dirty="0">
              <a:latin typeface="Arial"/>
              <a:cs typeface="Arial"/>
            </a:endParaRPr>
          </a:p>
          <a:p>
            <a:pPr marL="285750" indent="-285750">
              <a:buFont typeface="Calibri"/>
              <a:buChar char="-"/>
            </a:pPr>
            <a:endParaRPr lang="en-US" sz="2000" spc="29" dirty="0">
              <a:latin typeface="Arial"/>
              <a:cs typeface="Arial"/>
            </a:endParaRPr>
          </a:p>
          <a:p>
            <a:pPr>
              <a:lnSpc>
                <a:spcPts val="1680"/>
              </a:lnSpc>
            </a:pPr>
            <a:endParaRPr lang="en-US" sz="2000" spc="29" dirty="0">
              <a:latin typeface="Montserrat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8424928" y="1932940"/>
            <a:ext cx="2851334" cy="7816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21"/>
              </a:lnSpc>
            </a:pPr>
            <a:r>
              <a:rPr lang="en-US" sz="3200" b="1" dirty="0">
                <a:solidFill>
                  <a:srgbClr val="000000"/>
                </a:solidFill>
                <a:latin typeface="Glacial Indifference Bold"/>
                <a:sym typeface="Glacial Indifference Bold"/>
              </a:rPr>
              <a:t>Collaborative, Regional Action</a:t>
            </a:r>
            <a:endParaRPr lang="en-US" dirty="0"/>
          </a:p>
        </p:txBody>
      </p:sp>
      <p:grpSp>
        <p:nvGrpSpPr>
          <p:cNvPr id="16" name="Group 16"/>
          <p:cNvGrpSpPr/>
          <p:nvPr/>
        </p:nvGrpSpPr>
        <p:grpSpPr>
          <a:xfrm>
            <a:off x="5891135" y="2873432"/>
            <a:ext cx="183970" cy="189185"/>
            <a:chOff x="0" y="0"/>
            <a:chExt cx="72679" cy="7474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72679" cy="74740"/>
            </a:xfrm>
            <a:custGeom>
              <a:avLst/>
              <a:gdLst/>
              <a:ahLst/>
              <a:cxnLst/>
              <a:rect l="l" t="t" r="r" b="b"/>
              <a:pathLst>
                <a:path w="72679" h="74740">
                  <a:moveTo>
                    <a:pt x="0" y="0"/>
                  </a:moveTo>
                  <a:lnTo>
                    <a:pt x="72679" y="0"/>
                  </a:lnTo>
                  <a:lnTo>
                    <a:pt x="72679" y="74740"/>
                  </a:lnTo>
                  <a:lnTo>
                    <a:pt x="0" y="747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38100"/>
              <a:ext cx="72679" cy="36640"/>
            </a:xfrm>
            <a:prstGeom prst="rect">
              <a:avLst/>
            </a:prstGeom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749598" y="2846340"/>
            <a:ext cx="183970" cy="189185"/>
            <a:chOff x="0" y="0"/>
            <a:chExt cx="72679" cy="7474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72679" cy="74740"/>
            </a:xfrm>
            <a:custGeom>
              <a:avLst/>
              <a:gdLst/>
              <a:ahLst/>
              <a:cxnLst/>
              <a:rect l="l" t="t" r="r" b="b"/>
              <a:pathLst>
                <a:path w="72679" h="74740">
                  <a:moveTo>
                    <a:pt x="0" y="0"/>
                  </a:moveTo>
                  <a:lnTo>
                    <a:pt x="72679" y="0"/>
                  </a:lnTo>
                  <a:lnTo>
                    <a:pt x="72679" y="74740"/>
                  </a:lnTo>
                  <a:lnTo>
                    <a:pt x="0" y="747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38100"/>
              <a:ext cx="72679" cy="36640"/>
            </a:xfrm>
            <a:prstGeom prst="rect">
              <a:avLst/>
            </a:prstGeom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sp>
        <p:nvSpPr>
          <p:cNvPr id="22" name="AutoShape 22"/>
          <p:cNvSpPr/>
          <p:nvPr/>
        </p:nvSpPr>
        <p:spPr>
          <a:xfrm>
            <a:off x="2361307" y="2982511"/>
            <a:ext cx="7489288" cy="4883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/>
          </a:p>
        </p:txBody>
      </p:sp>
      <p:sp>
        <p:nvSpPr>
          <p:cNvPr id="23" name="TextBox 12">
            <a:extLst>
              <a:ext uri="{FF2B5EF4-FFF2-40B4-BE49-F238E27FC236}">
                <a16:creationId xmlns:a16="http://schemas.microsoft.com/office/drawing/2014/main" id="{923E7A10-B790-45F2-56C4-812F4C5E22AC}"/>
              </a:ext>
            </a:extLst>
          </p:cNvPr>
          <p:cNvSpPr txBox="1"/>
          <p:nvPr/>
        </p:nvSpPr>
        <p:spPr>
          <a:xfrm>
            <a:off x="4418311" y="3231978"/>
            <a:ext cx="3384417" cy="34739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Calibri"/>
              <a:buChar char="-"/>
            </a:pPr>
            <a:r>
              <a:rPr lang="en-US" sz="1900" spc="29" dirty="0">
                <a:latin typeface="Arial"/>
                <a:ea typeface="Calibri"/>
                <a:cs typeface="Arial"/>
              </a:rPr>
              <a:t>Address immediate community needs</a:t>
            </a:r>
          </a:p>
          <a:p>
            <a:pPr marL="342900" indent="-342900">
              <a:lnSpc>
                <a:spcPct val="150000"/>
              </a:lnSpc>
              <a:buFont typeface="Calibri"/>
              <a:buChar char="-"/>
            </a:pPr>
            <a:r>
              <a:rPr lang="en-US" sz="1900" spc="29" dirty="0">
                <a:latin typeface="Arial"/>
                <a:ea typeface="Calibri"/>
                <a:cs typeface="Arial"/>
              </a:rPr>
              <a:t>Identify barriers to accessing services</a:t>
            </a:r>
          </a:p>
          <a:p>
            <a:pPr marL="342900" indent="-342900">
              <a:lnSpc>
                <a:spcPct val="150000"/>
              </a:lnSpc>
              <a:buFont typeface="Calibri"/>
              <a:buChar char="-"/>
            </a:pPr>
            <a:r>
              <a:rPr lang="en-US" sz="1900" spc="29" dirty="0">
                <a:latin typeface="Arial"/>
                <a:ea typeface="Calibri"/>
                <a:cs typeface="Arial"/>
              </a:rPr>
              <a:t>Pilot or strengthen responses to unmet need</a:t>
            </a:r>
          </a:p>
          <a:p>
            <a:endParaRPr lang="en-US" sz="2000" spc="29" dirty="0">
              <a:latin typeface="Arial"/>
              <a:cs typeface="Arial"/>
            </a:endParaRPr>
          </a:p>
          <a:p>
            <a:pPr marL="285750" indent="-285750">
              <a:buFont typeface="Calibri"/>
              <a:buChar char="-"/>
            </a:pPr>
            <a:endParaRPr lang="en-US" sz="2000" spc="29" dirty="0">
              <a:latin typeface="Arial"/>
              <a:cs typeface="Arial"/>
            </a:endParaRPr>
          </a:p>
          <a:p>
            <a:pPr>
              <a:lnSpc>
                <a:spcPts val="1680"/>
              </a:lnSpc>
            </a:pPr>
            <a:endParaRPr lang="en-US" sz="2000" spc="29" dirty="0">
              <a:latin typeface="Montserrat"/>
            </a:endParaRPr>
          </a:p>
        </p:txBody>
      </p:sp>
      <p:sp>
        <p:nvSpPr>
          <p:cNvPr id="24" name="TextBox 12">
            <a:extLst>
              <a:ext uri="{FF2B5EF4-FFF2-40B4-BE49-F238E27FC236}">
                <a16:creationId xmlns:a16="http://schemas.microsoft.com/office/drawing/2014/main" id="{13571C74-C24D-D2C4-A772-312EC8A867C9}"/>
              </a:ext>
            </a:extLst>
          </p:cNvPr>
          <p:cNvSpPr txBox="1"/>
          <p:nvPr/>
        </p:nvSpPr>
        <p:spPr>
          <a:xfrm>
            <a:off x="8162997" y="3231979"/>
            <a:ext cx="3384417" cy="34739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Calibri"/>
              <a:buChar char="-"/>
            </a:pPr>
            <a:r>
              <a:rPr lang="en-US" sz="1900" spc="29" dirty="0">
                <a:latin typeface="Arial"/>
                <a:ea typeface="Calibri"/>
                <a:cs typeface="Arial"/>
              </a:rPr>
              <a:t>Convene partners across sectors</a:t>
            </a:r>
            <a:endParaRPr lang="en-US" dirty="0">
              <a:latin typeface="Calibri" panose="020F0502020204030204"/>
              <a:ea typeface="Calibri"/>
              <a:cs typeface="Calibri" panose="020F0502020204030204"/>
            </a:endParaRPr>
          </a:p>
          <a:p>
            <a:pPr marL="342900" indent="-342900">
              <a:lnSpc>
                <a:spcPct val="150000"/>
              </a:lnSpc>
              <a:buFont typeface="Calibri"/>
              <a:buChar char="-"/>
            </a:pPr>
            <a:r>
              <a:rPr lang="en-US" sz="1900" spc="29" dirty="0">
                <a:latin typeface="Arial"/>
                <a:ea typeface="Calibri"/>
                <a:cs typeface="Arial"/>
              </a:rPr>
              <a:t>Leverage long-standing community relationships</a:t>
            </a:r>
          </a:p>
          <a:p>
            <a:pPr marL="342900" indent="-342900">
              <a:lnSpc>
                <a:spcPct val="150000"/>
              </a:lnSpc>
              <a:buFont typeface="Calibri"/>
              <a:buChar char="-"/>
            </a:pPr>
            <a:r>
              <a:rPr lang="en-US" sz="1900" spc="29" dirty="0">
                <a:latin typeface="Arial"/>
                <a:ea typeface="Calibri"/>
                <a:cs typeface="Arial"/>
              </a:rPr>
              <a:t>Strengthen regional coordination</a:t>
            </a:r>
          </a:p>
          <a:p>
            <a:endParaRPr lang="en-US" sz="2000" spc="29" dirty="0">
              <a:latin typeface="Arial"/>
              <a:cs typeface="Arial"/>
            </a:endParaRPr>
          </a:p>
          <a:p>
            <a:pPr marL="285750" indent="-285750">
              <a:buFont typeface="Calibri"/>
              <a:buChar char="-"/>
            </a:pPr>
            <a:endParaRPr lang="en-US" sz="2000" spc="29" dirty="0">
              <a:latin typeface="Arial"/>
              <a:cs typeface="Arial"/>
            </a:endParaRPr>
          </a:p>
          <a:p>
            <a:pPr>
              <a:lnSpc>
                <a:spcPts val="1680"/>
              </a:lnSpc>
            </a:pPr>
            <a:endParaRPr lang="en-US" sz="2000" spc="29" dirty="0">
              <a:latin typeface="Montserrat"/>
            </a:endParaRPr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6DB23EAF-709F-3A7A-DB34-A7923379C666}"/>
              </a:ext>
            </a:extLst>
          </p:cNvPr>
          <p:cNvGrpSpPr/>
          <p:nvPr/>
        </p:nvGrpSpPr>
        <p:grpSpPr>
          <a:xfrm>
            <a:off x="1795" y="6338107"/>
            <a:ext cx="12192000" cy="668619"/>
            <a:chOff x="0" y="0"/>
            <a:chExt cx="4816593" cy="1443618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3861AB28-EFD2-1B80-9C66-1BE8717D2331}"/>
                </a:ext>
              </a:extLst>
            </p:cNvPr>
            <p:cNvSpPr/>
            <p:nvPr/>
          </p:nvSpPr>
          <p:spPr>
            <a:xfrm>
              <a:off x="0" y="0"/>
              <a:ext cx="4816592" cy="1443618"/>
            </a:xfrm>
            <a:custGeom>
              <a:avLst/>
              <a:gdLst/>
              <a:ahLst/>
              <a:cxnLst/>
              <a:rect l="l" t="t" r="r" b="b"/>
              <a:pathLst>
                <a:path w="4816592" h="1443618">
                  <a:moveTo>
                    <a:pt x="0" y="0"/>
                  </a:moveTo>
                  <a:lnTo>
                    <a:pt x="4816592" y="0"/>
                  </a:lnTo>
                  <a:lnTo>
                    <a:pt x="4816592" y="1443618"/>
                  </a:lnTo>
                  <a:lnTo>
                    <a:pt x="0" y="14436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5" name="TextBox 6">
              <a:extLst>
                <a:ext uri="{FF2B5EF4-FFF2-40B4-BE49-F238E27FC236}">
                  <a16:creationId xmlns:a16="http://schemas.microsoft.com/office/drawing/2014/main" id="{5A5DBA24-6AF6-2E3C-81BE-8D3A0674C4CB}"/>
                </a:ext>
              </a:extLst>
            </p:cNvPr>
            <p:cNvSpPr txBox="1"/>
            <p:nvPr/>
          </p:nvSpPr>
          <p:spPr>
            <a:xfrm>
              <a:off x="0" y="38100"/>
              <a:ext cx="4816593" cy="140551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</p:spTree>
    <p:extLst>
      <p:ext uri="{BB962C8B-B14F-4D97-AF65-F5344CB8AC3E}">
        <p14:creationId xmlns:p14="http://schemas.microsoft.com/office/powerpoint/2010/main" val="2970005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D58C3-C4EE-058B-BE2A-BC6F4989B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4">
            <a:extLst>
              <a:ext uri="{FF2B5EF4-FFF2-40B4-BE49-F238E27FC236}">
                <a16:creationId xmlns:a16="http://schemas.microsoft.com/office/drawing/2014/main" id="{C7725DCB-96AB-EA98-6CAE-CDB6D3981CAF}"/>
              </a:ext>
            </a:extLst>
          </p:cNvPr>
          <p:cNvGrpSpPr/>
          <p:nvPr/>
        </p:nvGrpSpPr>
        <p:grpSpPr>
          <a:xfrm>
            <a:off x="-214914" y="412036"/>
            <a:ext cx="10719363" cy="731015"/>
            <a:chOff x="0" y="0"/>
            <a:chExt cx="4816593" cy="144361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0C7B63D9-4947-B3D5-1E3D-823FF34D1447}"/>
                </a:ext>
              </a:extLst>
            </p:cNvPr>
            <p:cNvSpPr/>
            <p:nvPr/>
          </p:nvSpPr>
          <p:spPr>
            <a:xfrm>
              <a:off x="0" y="0"/>
              <a:ext cx="4816592" cy="1443618"/>
            </a:xfrm>
            <a:custGeom>
              <a:avLst/>
              <a:gdLst/>
              <a:ahLst/>
              <a:cxnLst/>
              <a:rect l="l" t="t" r="r" b="b"/>
              <a:pathLst>
                <a:path w="4816592" h="1443618">
                  <a:moveTo>
                    <a:pt x="0" y="0"/>
                  </a:moveTo>
                  <a:lnTo>
                    <a:pt x="4816592" y="0"/>
                  </a:lnTo>
                  <a:lnTo>
                    <a:pt x="4816592" y="1443618"/>
                  </a:lnTo>
                  <a:lnTo>
                    <a:pt x="0" y="14436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14" name="TextBox 6">
              <a:extLst>
                <a:ext uri="{FF2B5EF4-FFF2-40B4-BE49-F238E27FC236}">
                  <a16:creationId xmlns:a16="http://schemas.microsoft.com/office/drawing/2014/main" id="{EFB9261D-D208-1C83-9955-8441028FC08C}"/>
                </a:ext>
              </a:extLst>
            </p:cNvPr>
            <p:cNvSpPr txBox="1"/>
            <p:nvPr/>
          </p:nvSpPr>
          <p:spPr>
            <a:xfrm>
              <a:off x="0" y="38100"/>
              <a:ext cx="4816593" cy="140551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E115278F-05AA-9637-ABC3-218AFF1828EF}"/>
              </a:ext>
            </a:extLst>
          </p:cNvPr>
          <p:cNvSpPr txBox="1"/>
          <p:nvPr/>
        </p:nvSpPr>
        <p:spPr>
          <a:xfrm>
            <a:off x="-744961" y="456510"/>
            <a:ext cx="10437783" cy="6241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4846"/>
              </a:lnSpc>
            </a:pPr>
            <a:r>
              <a:rPr lang="en-US" sz="4000" b="1" spc="678" dirty="0">
                <a:solidFill>
                  <a:srgbClr val="2B3825"/>
                </a:solidFill>
                <a:latin typeface="Glacial Indifference Bold"/>
                <a:ea typeface="Calibri" panose="020F0502020204030204"/>
                <a:cs typeface="Calibri" panose="020F0502020204030204"/>
                <a:sym typeface="Glacial Indifference Bold"/>
              </a:rPr>
              <a:t>Why Upstream Prevention?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3C4E95-4F32-A2E2-6823-3164BAEFDF01}"/>
              </a:ext>
            </a:extLst>
          </p:cNvPr>
          <p:cNvSpPr txBox="1"/>
          <p:nvPr/>
        </p:nvSpPr>
        <p:spPr>
          <a:xfrm>
            <a:off x="677439" y="1187525"/>
            <a:ext cx="1111338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US" sz="2000" dirty="0">
                <a:latin typeface="Glacial Indifference Bold"/>
                <a:ea typeface="Segoe UI"/>
                <a:cs typeface="Segoe UI"/>
              </a:rPr>
              <a:t>​</a:t>
            </a:r>
          </a:p>
          <a:p>
            <a:pPr rtl="0"/>
            <a:r>
              <a:rPr lang="en-US" sz="2800" b="1" dirty="0">
                <a:solidFill>
                  <a:srgbClr val="2B3825"/>
                </a:solidFill>
                <a:latin typeface="Glacial Indifference Bold"/>
                <a:cs typeface="Segoe UI"/>
              </a:rPr>
              <a:t>What happens before a young person becomes involved with the justice system? </a:t>
            </a:r>
            <a:endParaRPr lang="en-US" sz="2800" dirty="0"/>
          </a:p>
          <a:p>
            <a:endParaRPr lang="en-US" sz="2000" b="1" dirty="0">
              <a:solidFill>
                <a:srgbClr val="2B3825"/>
              </a:solidFill>
              <a:latin typeface="Glacial Indifference Bold"/>
              <a:ea typeface="Arial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927591-3735-9947-EBEC-6990736A8264}"/>
              </a:ext>
            </a:extLst>
          </p:cNvPr>
          <p:cNvSpPr txBox="1"/>
          <p:nvPr/>
        </p:nvSpPr>
        <p:spPr>
          <a:xfrm>
            <a:off x="880636" y="2623487"/>
            <a:ext cx="11113380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US" sz="2000" dirty="0">
                <a:latin typeface="Glacial Indifference Bold"/>
                <a:ea typeface="Segoe UI"/>
                <a:cs typeface="Segoe UI"/>
              </a:rPr>
              <a:t>​</a:t>
            </a:r>
            <a:r>
              <a:rPr lang="en-US" sz="2400" dirty="0">
                <a:solidFill>
                  <a:srgbClr val="2B3825"/>
                </a:solidFill>
                <a:latin typeface="Glacial Indifference Bold"/>
                <a:ea typeface="Arial"/>
                <a:cs typeface="Arial"/>
              </a:rPr>
              <a:t>Possible contributing factors:</a:t>
            </a:r>
          </a:p>
          <a:p>
            <a:pPr rtl="0"/>
            <a:endParaRPr lang="en-US" sz="2400" dirty="0">
              <a:solidFill>
                <a:srgbClr val="2B3825"/>
              </a:solidFill>
              <a:latin typeface="Glacial Indifference Bold"/>
              <a:ea typeface="Arial"/>
              <a:cs typeface="Aria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3825"/>
                </a:solidFill>
                <a:latin typeface="Glacial Indifference Bold"/>
                <a:ea typeface="Arial"/>
                <a:cs typeface="Arial"/>
              </a:rPr>
              <a:t>Housing instability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3825"/>
                </a:solidFill>
                <a:latin typeface="Glacial Indifference Bold"/>
                <a:ea typeface="Arial"/>
                <a:cs typeface="Arial"/>
              </a:rPr>
              <a:t>Poverty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3825"/>
                </a:solidFill>
                <a:latin typeface="Glacial Indifference Bold"/>
                <a:ea typeface="Arial"/>
                <a:cs typeface="Arial"/>
              </a:rPr>
              <a:t>Family conflict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3825"/>
                </a:solidFill>
                <a:latin typeface="Glacial Indifference Bold"/>
                <a:ea typeface="Arial"/>
                <a:cs typeface="Arial"/>
              </a:rPr>
              <a:t>Mental health challenges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3825"/>
                </a:solidFill>
                <a:latin typeface="Glacial Indifference Bold"/>
                <a:ea typeface="Arial"/>
                <a:cs typeface="Arial"/>
              </a:rPr>
              <a:t>Difficulty navigating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3825"/>
                </a:solidFill>
                <a:latin typeface="Glacial Indifference Bold"/>
                <a:ea typeface="Arial"/>
                <a:cs typeface="Arial"/>
              </a:rPr>
              <a:t>Fragmented systems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CB9B9E4-D97B-FD50-985B-772CAA8BEF4D}"/>
              </a:ext>
            </a:extLst>
          </p:cNvPr>
          <p:cNvGrpSpPr/>
          <p:nvPr/>
        </p:nvGrpSpPr>
        <p:grpSpPr>
          <a:xfrm>
            <a:off x="-16933" y="6126985"/>
            <a:ext cx="12208933" cy="731015"/>
            <a:chOff x="0" y="0"/>
            <a:chExt cx="4816593" cy="1443618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230CC4C7-1F1F-98AB-A3E8-A881D1560429}"/>
                </a:ext>
              </a:extLst>
            </p:cNvPr>
            <p:cNvSpPr/>
            <p:nvPr/>
          </p:nvSpPr>
          <p:spPr>
            <a:xfrm>
              <a:off x="0" y="0"/>
              <a:ext cx="4816592" cy="1443618"/>
            </a:xfrm>
            <a:custGeom>
              <a:avLst/>
              <a:gdLst/>
              <a:ahLst/>
              <a:cxnLst/>
              <a:rect l="l" t="t" r="r" b="b"/>
              <a:pathLst>
                <a:path w="4816592" h="1443618">
                  <a:moveTo>
                    <a:pt x="0" y="0"/>
                  </a:moveTo>
                  <a:lnTo>
                    <a:pt x="4816592" y="0"/>
                  </a:lnTo>
                  <a:lnTo>
                    <a:pt x="4816592" y="1443618"/>
                  </a:lnTo>
                  <a:lnTo>
                    <a:pt x="0" y="14436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8" name="TextBox 6">
              <a:extLst>
                <a:ext uri="{FF2B5EF4-FFF2-40B4-BE49-F238E27FC236}">
                  <a16:creationId xmlns:a16="http://schemas.microsoft.com/office/drawing/2014/main" id="{92B846D3-48DC-B90C-9260-2A823857438A}"/>
                </a:ext>
              </a:extLst>
            </p:cNvPr>
            <p:cNvSpPr txBox="1"/>
            <p:nvPr/>
          </p:nvSpPr>
          <p:spPr>
            <a:xfrm>
              <a:off x="0" y="38100"/>
              <a:ext cx="4816593" cy="140551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</p:spTree>
    <p:extLst>
      <p:ext uri="{BB962C8B-B14F-4D97-AF65-F5344CB8AC3E}">
        <p14:creationId xmlns:p14="http://schemas.microsoft.com/office/powerpoint/2010/main" val="943453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8406C-17D5-524F-7CEC-A1891BF3D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4">
            <a:extLst>
              <a:ext uri="{FF2B5EF4-FFF2-40B4-BE49-F238E27FC236}">
                <a16:creationId xmlns:a16="http://schemas.microsoft.com/office/drawing/2014/main" id="{60CC247E-D18C-A634-7473-D8150DEA97FB}"/>
              </a:ext>
            </a:extLst>
          </p:cNvPr>
          <p:cNvGrpSpPr/>
          <p:nvPr/>
        </p:nvGrpSpPr>
        <p:grpSpPr>
          <a:xfrm>
            <a:off x="6280440" y="3138056"/>
            <a:ext cx="5279007" cy="2986438"/>
            <a:chOff x="0" y="0"/>
            <a:chExt cx="4816593" cy="1443618"/>
          </a:xfrm>
        </p:grpSpPr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A52EE4AD-5726-D843-0A01-3EB06D836268}"/>
                </a:ext>
              </a:extLst>
            </p:cNvPr>
            <p:cNvSpPr/>
            <p:nvPr/>
          </p:nvSpPr>
          <p:spPr>
            <a:xfrm>
              <a:off x="0" y="0"/>
              <a:ext cx="4816592" cy="1443618"/>
            </a:xfrm>
            <a:custGeom>
              <a:avLst/>
              <a:gdLst/>
              <a:ahLst/>
              <a:cxnLst/>
              <a:rect l="l" t="t" r="r" b="b"/>
              <a:pathLst>
                <a:path w="4816592" h="1443618">
                  <a:moveTo>
                    <a:pt x="0" y="0"/>
                  </a:moveTo>
                  <a:lnTo>
                    <a:pt x="4816592" y="0"/>
                  </a:lnTo>
                  <a:lnTo>
                    <a:pt x="4816592" y="1443618"/>
                  </a:lnTo>
                  <a:lnTo>
                    <a:pt x="0" y="14436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20" name="TextBox 6">
              <a:extLst>
                <a:ext uri="{FF2B5EF4-FFF2-40B4-BE49-F238E27FC236}">
                  <a16:creationId xmlns:a16="http://schemas.microsoft.com/office/drawing/2014/main" id="{AB55DD2D-52BF-99CA-C1DA-A2A20B32714F}"/>
                </a:ext>
              </a:extLst>
            </p:cNvPr>
            <p:cNvSpPr txBox="1"/>
            <p:nvPr/>
          </p:nvSpPr>
          <p:spPr>
            <a:xfrm>
              <a:off x="0" y="38100"/>
              <a:ext cx="4816593" cy="140551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grpSp>
        <p:nvGrpSpPr>
          <p:cNvPr id="15" name="Group 4">
            <a:extLst>
              <a:ext uri="{FF2B5EF4-FFF2-40B4-BE49-F238E27FC236}">
                <a16:creationId xmlns:a16="http://schemas.microsoft.com/office/drawing/2014/main" id="{160BBFD2-A46D-73C8-3478-8296C57CB575}"/>
              </a:ext>
            </a:extLst>
          </p:cNvPr>
          <p:cNvGrpSpPr/>
          <p:nvPr/>
        </p:nvGrpSpPr>
        <p:grpSpPr>
          <a:xfrm>
            <a:off x="581992" y="3138057"/>
            <a:ext cx="5279007" cy="2986438"/>
            <a:chOff x="0" y="0"/>
            <a:chExt cx="4816593" cy="1443618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75CD1032-9E46-86FD-D48A-0E86F08AE22A}"/>
                </a:ext>
              </a:extLst>
            </p:cNvPr>
            <p:cNvSpPr/>
            <p:nvPr/>
          </p:nvSpPr>
          <p:spPr>
            <a:xfrm>
              <a:off x="0" y="0"/>
              <a:ext cx="4816592" cy="1443618"/>
            </a:xfrm>
            <a:custGeom>
              <a:avLst/>
              <a:gdLst/>
              <a:ahLst/>
              <a:cxnLst/>
              <a:rect l="l" t="t" r="r" b="b"/>
              <a:pathLst>
                <a:path w="4816592" h="1443618">
                  <a:moveTo>
                    <a:pt x="0" y="0"/>
                  </a:moveTo>
                  <a:lnTo>
                    <a:pt x="4816592" y="0"/>
                  </a:lnTo>
                  <a:lnTo>
                    <a:pt x="4816592" y="1443618"/>
                  </a:lnTo>
                  <a:lnTo>
                    <a:pt x="0" y="14436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17" name="TextBox 6">
              <a:extLst>
                <a:ext uri="{FF2B5EF4-FFF2-40B4-BE49-F238E27FC236}">
                  <a16:creationId xmlns:a16="http://schemas.microsoft.com/office/drawing/2014/main" id="{E06FAF27-DEDC-14EF-45D0-B478AC005CCA}"/>
                </a:ext>
              </a:extLst>
            </p:cNvPr>
            <p:cNvSpPr txBox="1"/>
            <p:nvPr/>
          </p:nvSpPr>
          <p:spPr>
            <a:xfrm>
              <a:off x="0" y="38100"/>
              <a:ext cx="4816593" cy="140551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grpSp>
        <p:nvGrpSpPr>
          <p:cNvPr id="3" name="Group 3">
            <a:extLst>
              <a:ext uri="{FF2B5EF4-FFF2-40B4-BE49-F238E27FC236}">
                <a16:creationId xmlns:a16="http://schemas.microsoft.com/office/drawing/2014/main" id="{76262D17-5D31-3C9E-CBF1-30DBD936EC88}"/>
              </a:ext>
            </a:extLst>
          </p:cNvPr>
          <p:cNvGrpSpPr/>
          <p:nvPr/>
        </p:nvGrpSpPr>
        <p:grpSpPr>
          <a:xfrm>
            <a:off x="-536219" y="338987"/>
            <a:ext cx="12417571" cy="1378098"/>
            <a:chOff x="0" y="0"/>
            <a:chExt cx="4905707" cy="544434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D37652B-1576-2216-E4AB-8A5DC7C0C102}"/>
                </a:ext>
              </a:extLst>
            </p:cNvPr>
            <p:cNvSpPr/>
            <p:nvPr/>
          </p:nvSpPr>
          <p:spPr>
            <a:xfrm>
              <a:off x="0" y="0"/>
              <a:ext cx="4905707" cy="544434"/>
            </a:xfrm>
            <a:custGeom>
              <a:avLst/>
              <a:gdLst/>
              <a:ahLst/>
              <a:cxnLst/>
              <a:rect l="l" t="t" r="r" b="b"/>
              <a:pathLst>
                <a:path w="4905707" h="544434">
                  <a:moveTo>
                    <a:pt x="21198" y="0"/>
                  </a:moveTo>
                  <a:lnTo>
                    <a:pt x="4884509" y="0"/>
                  </a:lnTo>
                  <a:cubicBezTo>
                    <a:pt x="4890131" y="0"/>
                    <a:pt x="4895523" y="2233"/>
                    <a:pt x="4899498" y="6209"/>
                  </a:cubicBezTo>
                  <a:cubicBezTo>
                    <a:pt x="4903474" y="10184"/>
                    <a:pt x="4905707" y="15576"/>
                    <a:pt x="4905707" y="21198"/>
                  </a:cubicBezTo>
                  <a:lnTo>
                    <a:pt x="4905707" y="523236"/>
                  </a:lnTo>
                  <a:cubicBezTo>
                    <a:pt x="4905707" y="528858"/>
                    <a:pt x="4903474" y="534250"/>
                    <a:pt x="4899498" y="538225"/>
                  </a:cubicBezTo>
                  <a:cubicBezTo>
                    <a:pt x="4895523" y="542200"/>
                    <a:pt x="4890131" y="544434"/>
                    <a:pt x="4884509" y="544434"/>
                  </a:cubicBezTo>
                  <a:lnTo>
                    <a:pt x="21198" y="544434"/>
                  </a:lnTo>
                  <a:cubicBezTo>
                    <a:pt x="9491" y="544434"/>
                    <a:pt x="0" y="534943"/>
                    <a:pt x="0" y="523236"/>
                  </a:cubicBezTo>
                  <a:lnTo>
                    <a:pt x="0" y="21198"/>
                  </a:lnTo>
                  <a:cubicBezTo>
                    <a:pt x="0" y="15576"/>
                    <a:pt x="2233" y="10184"/>
                    <a:pt x="6209" y="6209"/>
                  </a:cubicBezTo>
                  <a:cubicBezTo>
                    <a:pt x="10184" y="2233"/>
                    <a:pt x="15576" y="0"/>
                    <a:pt x="21198" y="0"/>
                  </a:cubicBezTo>
                  <a:close/>
                </a:path>
              </a:pathLst>
            </a:custGeom>
            <a:solidFill>
              <a:srgbClr val="F1F9EB"/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 dirty="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59D6472-9FE9-6AB9-F02B-32DF2B108F55}"/>
                </a:ext>
              </a:extLst>
            </p:cNvPr>
            <p:cNvSpPr txBox="1"/>
            <p:nvPr/>
          </p:nvSpPr>
          <p:spPr>
            <a:xfrm>
              <a:off x="0" y="-47625"/>
              <a:ext cx="4905707" cy="592059"/>
            </a:xfrm>
            <a:prstGeom prst="rect">
              <a:avLst/>
            </a:prstGeom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ts val="2053"/>
                </a:lnSpc>
              </a:pPr>
              <a:endParaRPr sz="800"/>
            </a:p>
          </p:txBody>
        </p: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C5B5FC4F-10E1-06D1-D9EB-07F69DE948D8}"/>
              </a:ext>
            </a:extLst>
          </p:cNvPr>
          <p:cNvSpPr txBox="1"/>
          <p:nvPr/>
        </p:nvSpPr>
        <p:spPr>
          <a:xfrm>
            <a:off x="581992" y="532929"/>
            <a:ext cx="10994205" cy="10331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047"/>
              </a:lnSpc>
            </a:pPr>
            <a:r>
              <a:rPr lang="en-US" sz="4000" b="1" spc="566" dirty="0">
                <a:solidFill>
                  <a:srgbClr val="2B3825"/>
                </a:solidFill>
                <a:latin typeface="Cerebri Bold"/>
                <a:sym typeface="Cerebri Bold"/>
              </a:rPr>
              <a:t>Housing Stability</a:t>
            </a:r>
          </a:p>
          <a:p>
            <a:pPr>
              <a:lnSpc>
                <a:spcPts val="4047"/>
              </a:lnSpc>
            </a:pPr>
            <a:r>
              <a:rPr lang="en-US" sz="4000" b="1" i="1" spc="566" dirty="0">
                <a:solidFill>
                  <a:srgbClr val="2B3825"/>
                </a:solidFill>
                <a:latin typeface="Cerebri Bold"/>
                <a:sym typeface="Cerebri Bold"/>
              </a:rPr>
              <a:t>Greater Victoria Rent Bank</a:t>
            </a:r>
            <a:endParaRPr lang="en-US" i="1" dirty="0"/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EBFA325-07EA-16A3-DDB6-55935468D420}"/>
              </a:ext>
            </a:extLst>
          </p:cNvPr>
          <p:cNvGrpSpPr/>
          <p:nvPr/>
        </p:nvGrpSpPr>
        <p:grpSpPr>
          <a:xfrm>
            <a:off x="1795" y="6338107"/>
            <a:ext cx="12192000" cy="668619"/>
            <a:chOff x="0" y="0"/>
            <a:chExt cx="4816593" cy="144361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47EC1C55-D1B1-38A1-C002-07DD460B829C}"/>
                </a:ext>
              </a:extLst>
            </p:cNvPr>
            <p:cNvSpPr/>
            <p:nvPr/>
          </p:nvSpPr>
          <p:spPr>
            <a:xfrm>
              <a:off x="0" y="0"/>
              <a:ext cx="4816592" cy="1443618"/>
            </a:xfrm>
            <a:custGeom>
              <a:avLst/>
              <a:gdLst/>
              <a:ahLst/>
              <a:cxnLst/>
              <a:rect l="l" t="t" r="r" b="b"/>
              <a:pathLst>
                <a:path w="4816592" h="1443618">
                  <a:moveTo>
                    <a:pt x="0" y="0"/>
                  </a:moveTo>
                  <a:lnTo>
                    <a:pt x="4816592" y="0"/>
                  </a:lnTo>
                  <a:lnTo>
                    <a:pt x="4816592" y="1443618"/>
                  </a:lnTo>
                  <a:lnTo>
                    <a:pt x="0" y="14436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10" name="TextBox 6">
              <a:extLst>
                <a:ext uri="{FF2B5EF4-FFF2-40B4-BE49-F238E27FC236}">
                  <a16:creationId xmlns:a16="http://schemas.microsoft.com/office/drawing/2014/main" id="{02BD6892-5FAE-4778-9A6F-8866F7AEF93C}"/>
                </a:ext>
              </a:extLst>
            </p:cNvPr>
            <p:cNvSpPr txBox="1"/>
            <p:nvPr/>
          </p:nvSpPr>
          <p:spPr>
            <a:xfrm>
              <a:off x="0" y="38100"/>
              <a:ext cx="4816593" cy="140551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B89D9DDA-7B69-4B1E-FA02-D0EFDBC8C81F}"/>
              </a:ext>
            </a:extLst>
          </p:cNvPr>
          <p:cNvSpPr txBox="1"/>
          <p:nvPr/>
        </p:nvSpPr>
        <p:spPr>
          <a:xfrm>
            <a:off x="615803" y="1372297"/>
            <a:ext cx="11113380" cy="15124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US" sz="2400" dirty="0">
                <a:latin typeface="Glacial Indifference Bold"/>
                <a:ea typeface="Segoe UI"/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2B3825"/>
                </a:solidFill>
                <a:latin typeface="Glacial Indifference Bold"/>
                <a:ea typeface="Segoe UI"/>
                <a:cs typeface="Segoe UI"/>
              </a:rPr>
              <a:t>The challenge: </a:t>
            </a:r>
            <a:r>
              <a:rPr lang="en-US" sz="2400" dirty="0">
                <a:solidFill>
                  <a:srgbClr val="2B3825"/>
                </a:solidFill>
                <a:latin typeface="Glacial Indifference Bold"/>
                <a:ea typeface="Segoe UI"/>
                <a:cs typeface="Segoe UI"/>
              </a:rPr>
              <a:t>A temporary financial crisis can quickly lead to eviction, homelessness, family instability, and school disruption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385C9A-35C3-40CB-9007-17A87CB21FDB}"/>
              </a:ext>
            </a:extLst>
          </p:cNvPr>
          <p:cNvSpPr txBox="1"/>
          <p:nvPr/>
        </p:nvSpPr>
        <p:spPr>
          <a:xfrm>
            <a:off x="1001434" y="3138057"/>
            <a:ext cx="4671132" cy="2814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2B3825"/>
                </a:solidFill>
                <a:latin typeface="Glacial Indifference Bold"/>
                <a:ea typeface="Segoe UI"/>
                <a:cs typeface="Segoe UI"/>
              </a:rPr>
              <a:t>Reasons for application can include: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solidFill>
                  <a:srgbClr val="2B3825"/>
                </a:solidFill>
                <a:latin typeface="Glacial Indifference Bold"/>
                <a:ea typeface="Segoe UI"/>
                <a:cs typeface="Segoe UI"/>
              </a:rPr>
              <a:t>Loss of employment or reduced hours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solidFill>
                  <a:srgbClr val="2B3825"/>
                </a:solidFill>
                <a:latin typeface="Glacial Indifference Bold"/>
                <a:ea typeface="Segoe UI"/>
                <a:cs typeface="Segoe UI"/>
              </a:rPr>
              <a:t>Unexpected medical or family expenses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solidFill>
                  <a:srgbClr val="2B3825"/>
                </a:solidFill>
                <a:latin typeface="Glacial Indifference Bold"/>
                <a:ea typeface="Segoe UI"/>
                <a:cs typeface="Segoe UI"/>
              </a:rPr>
              <a:t>Relationship breakdown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solidFill>
                  <a:srgbClr val="2B3825"/>
                </a:solidFill>
                <a:latin typeface="Glacial Indifference Bold"/>
                <a:ea typeface="Segoe UI"/>
                <a:cs typeface="Segoe UI"/>
              </a:rPr>
              <a:t>Delays in receiving income or benefits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solidFill>
                  <a:srgbClr val="2B3825"/>
                </a:solidFill>
                <a:latin typeface="Glacial Indifference Bold"/>
                <a:ea typeface="Segoe UI"/>
                <a:cs typeface="Segoe UI"/>
              </a:rPr>
              <a:t>Experiences of violence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EBAB33A-B09C-DB09-1560-A3F10290B240}"/>
              </a:ext>
            </a:extLst>
          </p:cNvPr>
          <p:cNvSpPr txBox="1"/>
          <p:nvPr/>
        </p:nvSpPr>
        <p:spPr>
          <a:xfrm>
            <a:off x="6584377" y="3103634"/>
            <a:ext cx="4671132" cy="2352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2B3825"/>
                </a:solidFill>
                <a:latin typeface="Glacial Indifference Bold"/>
                <a:ea typeface="Segoe UI"/>
                <a:cs typeface="Segoe UI"/>
              </a:rPr>
              <a:t>Our Response: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B3825"/>
                </a:solidFill>
                <a:latin typeface="Glacial Indifference Bold"/>
                <a:ea typeface="Segoe UI"/>
                <a:cs typeface="Segoe UI"/>
              </a:rPr>
              <a:t>Interest-free loans, grants, and ongoing rental subsidies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B3825"/>
                </a:solidFill>
                <a:latin typeface="Glacial Indifference Bold"/>
                <a:ea typeface="Segoe UI"/>
                <a:cs typeface="Segoe UI"/>
              </a:rPr>
              <a:t>Referrals to community resources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B3825"/>
                </a:solidFill>
                <a:latin typeface="Glacial Indifference Bold"/>
                <a:ea typeface="Segoe UI"/>
                <a:cs typeface="Segoe UI"/>
              </a:rPr>
              <a:t>Support in a time of crisis</a:t>
            </a:r>
          </a:p>
        </p:txBody>
      </p:sp>
    </p:spTree>
    <p:extLst>
      <p:ext uri="{BB962C8B-B14F-4D97-AF65-F5344CB8AC3E}">
        <p14:creationId xmlns:p14="http://schemas.microsoft.com/office/powerpoint/2010/main" val="1093497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BF3E6-1AB2-F344-1DD2-FABF0E4D2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9492EFD9-784C-3B31-9E3A-31AD979829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507" y="1578902"/>
            <a:ext cx="4947552" cy="3792217"/>
          </a:xfrm>
          <a:prstGeom prst="rect">
            <a:avLst/>
          </a:prstGeom>
        </p:spPr>
      </p:pic>
      <p:sp>
        <p:nvSpPr>
          <p:cNvPr id="4" name="Freeform 5">
            <a:extLst>
              <a:ext uri="{FF2B5EF4-FFF2-40B4-BE49-F238E27FC236}">
                <a16:creationId xmlns:a16="http://schemas.microsoft.com/office/drawing/2014/main" id="{5804AF04-AF78-5195-04C3-ECBEC1DBA252}"/>
              </a:ext>
            </a:extLst>
          </p:cNvPr>
          <p:cNvSpPr/>
          <p:nvPr/>
        </p:nvSpPr>
        <p:spPr>
          <a:xfrm>
            <a:off x="-1522124" y="347651"/>
            <a:ext cx="13141056" cy="859474"/>
          </a:xfrm>
          <a:custGeom>
            <a:avLst/>
            <a:gdLst/>
            <a:ahLst/>
            <a:cxnLst/>
            <a:rect l="l" t="t" r="r" b="b"/>
            <a:pathLst>
              <a:path w="4816592" h="1443618">
                <a:moveTo>
                  <a:pt x="0" y="0"/>
                </a:moveTo>
                <a:lnTo>
                  <a:pt x="4816592" y="0"/>
                </a:lnTo>
                <a:lnTo>
                  <a:pt x="4816592" y="1443618"/>
                </a:lnTo>
                <a:lnTo>
                  <a:pt x="0" y="1443618"/>
                </a:lnTo>
                <a:close/>
              </a:path>
            </a:pathLst>
          </a:custGeom>
          <a:solidFill>
            <a:srgbClr val="F1F9EB"/>
          </a:solid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39A6AF3B-1D64-FED5-FC3E-210337603BD1}"/>
              </a:ext>
            </a:extLst>
          </p:cNvPr>
          <p:cNvSpPr txBox="1"/>
          <p:nvPr/>
        </p:nvSpPr>
        <p:spPr>
          <a:xfrm>
            <a:off x="573068" y="492579"/>
            <a:ext cx="10216841" cy="10863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247"/>
              </a:lnSpc>
            </a:pPr>
            <a:r>
              <a:rPr lang="en-US" sz="4200" b="1" spc="594" dirty="0">
                <a:solidFill>
                  <a:srgbClr val="2B3825"/>
                </a:solidFill>
                <a:latin typeface="Cerebri Bold"/>
                <a:sym typeface="Cerebri Bold"/>
              </a:rPr>
              <a:t>Possible Trajectories</a:t>
            </a:r>
            <a:endParaRPr lang="en-US" dirty="0"/>
          </a:p>
          <a:p>
            <a:pPr algn="l">
              <a:lnSpc>
                <a:spcPts val="4247"/>
              </a:lnSpc>
            </a:pPr>
            <a:endParaRPr lang="en-US" sz="4247" b="1" spc="594" dirty="0">
              <a:solidFill>
                <a:srgbClr val="2B3825"/>
              </a:solidFill>
              <a:latin typeface="Cerebri Bold"/>
              <a:ea typeface="Cerebri Bold"/>
              <a:cs typeface="Cerebri Bold"/>
              <a:sym typeface="Cerebri Bold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F8B5790-40DA-1661-549E-526560D442B1}"/>
              </a:ext>
            </a:extLst>
          </p:cNvPr>
          <p:cNvSpPr/>
          <p:nvPr/>
        </p:nvSpPr>
        <p:spPr>
          <a:xfrm flipH="1">
            <a:off x="0" y="5952209"/>
            <a:ext cx="12191999" cy="914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F924E0C-38F6-050B-A3B2-C636569C71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18" y="1521484"/>
            <a:ext cx="4262989" cy="4623416"/>
          </a:xfrm>
          <a:prstGeom prst="rect">
            <a:avLst/>
          </a:prstGeom>
        </p:spPr>
      </p:pic>
      <p:pic>
        <p:nvPicPr>
          <p:cNvPr id="23" name="Graphic 22" descr="Star with solid fill">
            <a:extLst>
              <a:ext uri="{FF2B5EF4-FFF2-40B4-BE49-F238E27FC236}">
                <a16:creationId xmlns:a16="http://schemas.microsoft.com/office/drawing/2014/main" id="{20145732-D783-9E0F-5C69-C42DDB858D6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36582" y="3559294"/>
            <a:ext cx="547796" cy="547796"/>
          </a:xfrm>
          <a:prstGeom prst="rect">
            <a:avLst/>
          </a:prstGeom>
        </p:spPr>
      </p:pic>
      <p:sp>
        <p:nvSpPr>
          <p:cNvPr id="32" name="TextBox 2">
            <a:extLst>
              <a:ext uri="{FF2B5EF4-FFF2-40B4-BE49-F238E27FC236}">
                <a16:creationId xmlns:a16="http://schemas.microsoft.com/office/drawing/2014/main" id="{B3DCC052-A3C6-0CE0-8935-B254D7C52D19}"/>
              </a:ext>
            </a:extLst>
          </p:cNvPr>
          <p:cNvSpPr txBox="1"/>
          <p:nvPr/>
        </p:nvSpPr>
        <p:spPr>
          <a:xfrm>
            <a:off x="5858899" y="5506835"/>
            <a:ext cx="10216841" cy="10863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247"/>
              </a:lnSpc>
            </a:pPr>
            <a:endParaRPr lang="en-US" dirty="0"/>
          </a:p>
          <a:p>
            <a:pPr algn="l">
              <a:lnSpc>
                <a:spcPts val="4247"/>
              </a:lnSpc>
            </a:pPr>
            <a:endParaRPr lang="en-US" sz="4247" b="1" spc="594" dirty="0">
              <a:solidFill>
                <a:srgbClr val="2B3825"/>
              </a:solidFill>
              <a:latin typeface="Cerebri Bold"/>
              <a:ea typeface="Cerebri Bold"/>
              <a:cs typeface="Cerebri Bold"/>
              <a:sym typeface="Cerebri Bold"/>
            </a:endParaRPr>
          </a:p>
        </p:txBody>
      </p:sp>
    </p:spTree>
    <p:extLst>
      <p:ext uri="{BB962C8B-B14F-4D97-AF65-F5344CB8AC3E}">
        <p14:creationId xmlns:p14="http://schemas.microsoft.com/office/powerpoint/2010/main" val="373443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4">
            <a:extLst>
              <a:ext uri="{FF2B5EF4-FFF2-40B4-BE49-F238E27FC236}">
                <a16:creationId xmlns:a16="http://schemas.microsoft.com/office/drawing/2014/main" id="{43C5B8FA-19EC-4DD4-9462-A84397F45FEC}"/>
              </a:ext>
            </a:extLst>
          </p:cNvPr>
          <p:cNvGrpSpPr/>
          <p:nvPr/>
        </p:nvGrpSpPr>
        <p:grpSpPr>
          <a:xfrm>
            <a:off x="-332180" y="182834"/>
            <a:ext cx="12192000" cy="1494180"/>
            <a:chOff x="0" y="0"/>
            <a:chExt cx="4816593" cy="144361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ADDF8392-695E-0651-A324-2CEEFFA32656}"/>
                </a:ext>
              </a:extLst>
            </p:cNvPr>
            <p:cNvSpPr/>
            <p:nvPr/>
          </p:nvSpPr>
          <p:spPr>
            <a:xfrm>
              <a:off x="0" y="0"/>
              <a:ext cx="4816592" cy="1443618"/>
            </a:xfrm>
            <a:custGeom>
              <a:avLst/>
              <a:gdLst/>
              <a:ahLst/>
              <a:cxnLst/>
              <a:rect l="l" t="t" r="r" b="b"/>
              <a:pathLst>
                <a:path w="4816592" h="1443618">
                  <a:moveTo>
                    <a:pt x="0" y="0"/>
                  </a:moveTo>
                  <a:lnTo>
                    <a:pt x="4816592" y="0"/>
                  </a:lnTo>
                  <a:lnTo>
                    <a:pt x="4816592" y="1443618"/>
                  </a:lnTo>
                  <a:lnTo>
                    <a:pt x="0" y="14436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12" name="TextBox 6">
              <a:extLst>
                <a:ext uri="{FF2B5EF4-FFF2-40B4-BE49-F238E27FC236}">
                  <a16:creationId xmlns:a16="http://schemas.microsoft.com/office/drawing/2014/main" id="{52C63083-BBDE-E058-B715-F684DF5C2DB7}"/>
                </a:ext>
              </a:extLst>
            </p:cNvPr>
            <p:cNvSpPr txBox="1"/>
            <p:nvPr/>
          </p:nvSpPr>
          <p:spPr>
            <a:xfrm>
              <a:off x="0" y="38100"/>
              <a:ext cx="4816593" cy="140551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grpSp>
        <p:nvGrpSpPr>
          <p:cNvPr id="15" name="Group 4">
            <a:extLst>
              <a:ext uri="{FF2B5EF4-FFF2-40B4-BE49-F238E27FC236}">
                <a16:creationId xmlns:a16="http://schemas.microsoft.com/office/drawing/2014/main" id="{E5593070-FE15-6E08-BA3A-160E211531FD}"/>
              </a:ext>
            </a:extLst>
          </p:cNvPr>
          <p:cNvGrpSpPr/>
          <p:nvPr/>
        </p:nvGrpSpPr>
        <p:grpSpPr>
          <a:xfrm>
            <a:off x="-1" y="6268679"/>
            <a:ext cx="12667785" cy="756491"/>
            <a:chOff x="0" y="0"/>
            <a:chExt cx="4816593" cy="144361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7518604B-9505-F3D0-EBFB-EFF2604679D0}"/>
                </a:ext>
              </a:extLst>
            </p:cNvPr>
            <p:cNvSpPr/>
            <p:nvPr/>
          </p:nvSpPr>
          <p:spPr>
            <a:xfrm>
              <a:off x="0" y="0"/>
              <a:ext cx="4816592" cy="1443618"/>
            </a:xfrm>
            <a:custGeom>
              <a:avLst/>
              <a:gdLst/>
              <a:ahLst/>
              <a:cxnLst/>
              <a:rect l="l" t="t" r="r" b="b"/>
              <a:pathLst>
                <a:path w="4816592" h="1443618">
                  <a:moveTo>
                    <a:pt x="0" y="0"/>
                  </a:moveTo>
                  <a:lnTo>
                    <a:pt x="4816592" y="0"/>
                  </a:lnTo>
                  <a:lnTo>
                    <a:pt x="4816592" y="1443618"/>
                  </a:lnTo>
                  <a:lnTo>
                    <a:pt x="0" y="14436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14" name="TextBox 6">
              <a:extLst>
                <a:ext uri="{FF2B5EF4-FFF2-40B4-BE49-F238E27FC236}">
                  <a16:creationId xmlns:a16="http://schemas.microsoft.com/office/drawing/2014/main" id="{6A03F58E-8A91-9195-B043-31996F6545C4}"/>
                </a:ext>
              </a:extLst>
            </p:cNvPr>
            <p:cNvSpPr txBox="1"/>
            <p:nvPr/>
          </p:nvSpPr>
          <p:spPr>
            <a:xfrm>
              <a:off x="0" y="38100"/>
              <a:ext cx="4816593" cy="140551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332180" y="271244"/>
            <a:ext cx="11722796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846"/>
              </a:lnSpc>
            </a:pPr>
            <a:r>
              <a:rPr lang="en-US" sz="4000" b="1" spc="678" dirty="0">
                <a:solidFill>
                  <a:srgbClr val="2B3825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MLAT: Strengthening Regional Collaboration</a:t>
            </a:r>
            <a:endParaRPr lang="en-US" sz="4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90F62AE-95F2-153C-3929-930DA2C638E5}"/>
              </a:ext>
            </a:extLst>
          </p:cNvPr>
          <p:cNvSpPr txBox="1"/>
          <p:nvPr/>
        </p:nvSpPr>
        <p:spPr>
          <a:xfrm>
            <a:off x="150752" y="1881376"/>
            <a:ext cx="12667782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US" sz="2000" b="1" i="1" dirty="0">
                <a:latin typeface="Glacial Indifference Bold"/>
                <a:ea typeface="Segoe UI"/>
                <a:cs typeface="Segoe UI"/>
              </a:rPr>
              <a:t>Regional Partners:</a:t>
            </a:r>
            <a:endParaRPr lang="en-US" sz="2000" b="1" i="1">
              <a:solidFill>
                <a:srgbClr val="2B3825"/>
              </a:solidFill>
              <a:latin typeface="Glacial Indifference Bold"/>
              <a:ea typeface="Arial"/>
              <a:cs typeface="Arial"/>
            </a:endParaRPr>
          </a:p>
          <a:p>
            <a:pPr rtl="0"/>
            <a:endParaRPr lang="en-US" sz="1000" dirty="0">
              <a:solidFill>
                <a:srgbClr val="2B3825"/>
              </a:solidFill>
              <a:latin typeface="Glacial Indifference Bold"/>
              <a:ea typeface="Arial"/>
              <a:cs typeface="Arial"/>
            </a:endParaRPr>
          </a:p>
          <a:p>
            <a:pPr rtl="0"/>
            <a:r>
              <a:rPr lang="en-US" sz="2000" i="1" dirty="0">
                <a:solidFill>
                  <a:srgbClr val="2B3825"/>
                </a:solidFill>
                <a:latin typeface="Glacial Indifference Bold"/>
                <a:ea typeface="Arial"/>
                <a:cs typeface="Arial"/>
              </a:rPr>
              <a:t>Colwood | Langford | Sooke | Metchosin | Highlands | SD 62 | Island Health | The Village Initiative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372F89-C6A5-E8DC-B74F-30023EB507A2}"/>
              </a:ext>
            </a:extLst>
          </p:cNvPr>
          <p:cNvSpPr txBox="1"/>
          <p:nvPr/>
        </p:nvSpPr>
        <p:spPr>
          <a:xfrm>
            <a:off x="332181" y="3060993"/>
            <a:ext cx="11527637" cy="38472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US" sz="2600" b="1" dirty="0">
                <a:latin typeface="Glacial Indifference Bold"/>
                <a:ea typeface="Segoe UI"/>
                <a:cs typeface="Segoe UI"/>
              </a:rPr>
              <a:t>Together, we’re working to:</a:t>
            </a:r>
          </a:p>
          <a:p>
            <a:pPr rtl="0"/>
            <a:endParaRPr lang="en-US" sz="2600" b="1" dirty="0">
              <a:latin typeface="Glacial Indifference Bold"/>
              <a:ea typeface="Segoe UI"/>
              <a:cs typeface="Segoe UI"/>
            </a:endParaRP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3825"/>
                </a:solidFill>
                <a:latin typeface="Glacial Indifference Bold"/>
                <a:ea typeface="Arial"/>
                <a:cs typeface="Segoe UI"/>
              </a:rPr>
              <a:t>Improve access to services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3825"/>
                </a:solidFill>
                <a:latin typeface="Glacial Indifference Bold"/>
                <a:ea typeface="Arial"/>
                <a:cs typeface="Segoe UI"/>
              </a:rPr>
              <a:t>Strengthen collaboration across sectors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3825"/>
                </a:solidFill>
                <a:latin typeface="Glacial Indifference Bold"/>
                <a:ea typeface="Arial"/>
                <a:cs typeface="Segoe UI"/>
              </a:rPr>
              <a:t>Identify and act on shared priorities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3825"/>
                </a:solidFill>
                <a:latin typeface="Glacial Indifference Bold"/>
                <a:ea typeface="Arial"/>
                <a:cs typeface="Segoe UI"/>
              </a:rPr>
              <a:t>Reduce duplication and service gaps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B3825"/>
                </a:solidFill>
                <a:latin typeface="Glacial Indifference Bold"/>
                <a:ea typeface="Arial"/>
                <a:cs typeface="Segoe UI"/>
              </a:rPr>
              <a:t>Measure progress and shared outcomes</a:t>
            </a:r>
          </a:p>
          <a:p>
            <a:pPr marL="800100" lvl="1" indent="-342900">
              <a:buFontTx/>
              <a:buChar char="-"/>
            </a:pPr>
            <a:endParaRPr lang="en-US" sz="2400" dirty="0">
              <a:solidFill>
                <a:srgbClr val="2B3825"/>
              </a:solidFill>
              <a:latin typeface="Glacial Indifference Bold"/>
              <a:ea typeface="Arial"/>
              <a:cs typeface="Segoe UI"/>
            </a:endParaRPr>
          </a:p>
          <a:p>
            <a:pPr marL="800100" lvl="1" indent="-342900">
              <a:buFontTx/>
              <a:buChar char="-"/>
            </a:pPr>
            <a:endParaRPr lang="en-US" sz="2400" dirty="0">
              <a:solidFill>
                <a:srgbClr val="2B3825"/>
              </a:solidFill>
              <a:latin typeface="Glacial Indifference Bold"/>
              <a:ea typeface="Arial"/>
              <a:cs typeface="Segoe UI"/>
            </a:endParaRPr>
          </a:p>
          <a:p>
            <a:pPr marL="342900" indent="-342900" rtl="0">
              <a:buFontTx/>
              <a:buChar char="-"/>
            </a:pPr>
            <a:endParaRPr lang="en-US" sz="2400" dirty="0">
              <a:solidFill>
                <a:srgbClr val="2B3825"/>
              </a:solidFill>
              <a:latin typeface="Glacial Indifference Bold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526694" y="329462"/>
            <a:ext cx="12417571" cy="1456386"/>
            <a:chOff x="0" y="0"/>
            <a:chExt cx="4905707" cy="57536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905707" cy="575362"/>
            </a:xfrm>
            <a:custGeom>
              <a:avLst/>
              <a:gdLst/>
              <a:ahLst/>
              <a:cxnLst/>
              <a:rect l="l" t="t" r="r" b="b"/>
              <a:pathLst>
                <a:path w="4905707" h="575362">
                  <a:moveTo>
                    <a:pt x="21198" y="0"/>
                  </a:moveTo>
                  <a:lnTo>
                    <a:pt x="4884509" y="0"/>
                  </a:lnTo>
                  <a:cubicBezTo>
                    <a:pt x="4890131" y="0"/>
                    <a:pt x="4895523" y="2233"/>
                    <a:pt x="4899498" y="6209"/>
                  </a:cubicBezTo>
                  <a:cubicBezTo>
                    <a:pt x="4903474" y="10184"/>
                    <a:pt x="4905707" y="15576"/>
                    <a:pt x="4905707" y="21198"/>
                  </a:cubicBezTo>
                  <a:lnTo>
                    <a:pt x="4905707" y="554165"/>
                  </a:lnTo>
                  <a:cubicBezTo>
                    <a:pt x="4905707" y="565872"/>
                    <a:pt x="4896216" y="575362"/>
                    <a:pt x="4884509" y="575362"/>
                  </a:cubicBezTo>
                  <a:lnTo>
                    <a:pt x="21198" y="575362"/>
                  </a:lnTo>
                  <a:cubicBezTo>
                    <a:pt x="9491" y="575362"/>
                    <a:pt x="0" y="565872"/>
                    <a:pt x="0" y="554165"/>
                  </a:cubicBezTo>
                  <a:lnTo>
                    <a:pt x="0" y="21198"/>
                  </a:lnTo>
                  <a:cubicBezTo>
                    <a:pt x="0" y="15576"/>
                    <a:pt x="2233" y="10184"/>
                    <a:pt x="6209" y="6209"/>
                  </a:cubicBezTo>
                  <a:cubicBezTo>
                    <a:pt x="10184" y="2233"/>
                    <a:pt x="15576" y="0"/>
                    <a:pt x="21198" y="0"/>
                  </a:cubicBezTo>
                  <a:close/>
                </a:path>
              </a:pathLst>
            </a:custGeom>
            <a:solidFill>
              <a:srgbClr val="F1F9EB"/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4905707" cy="622987"/>
            </a:xfrm>
            <a:prstGeom prst="rect">
              <a:avLst/>
            </a:prstGeom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2053"/>
                </a:lnSpc>
              </a:pPr>
              <a:endParaRPr sz="800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558724" y="800502"/>
            <a:ext cx="10374103" cy="5201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047"/>
              </a:lnSpc>
            </a:pPr>
            <a:r>
              <a:rPr lang="en-US" sz="4000" b="1" spc="566">
                <a:solidFill>
                  <a:srgbClr val="2B3825"/>
                </a:solidFill>
                <a:latin typeface="Cerebri Bold"/>
                <a:sym typeface="Cerebri Bold"/>
              </a:rPr>
              <a:t>Prevention Starts Before Crisis</a:t>
            </a:r>
            <a:endParaRPr lang="en-US"/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1E497BBF-A6BA-9B7A-CF50-D96363EF7C68}"/>
              </a:ext>
            </a:extLst>
          </p:cNvPr>
          <p:cNvGrpSpPr/>
          <p:nvPr/>
        </p:nvGrpSpPr>
        <p:grpSpPr>
          <a:xfrm>
            <a:off x="1795" y="6338107"/>
            <a:ext cx="12383954" cy="668619"/>
            <a:chOff x="0" y="0"/>
            <a:chExt cx="4816593" cy="144361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04B8EAA1-D70C-E220-F768-DE978F5774B3}"/>
                </a:ext>
              </a:extLst>
            </p:cNvPr>
            <p:cNvSpPr/>
            <p:nvPr/>
          </p:nvSpPr>
          <p:spPr>
            <a:xfrm>
              <a:off x="0" y="0"/>
              <a:ext cx="4816592" cy="1443618"/>
            </a:xfrm>
            <a:custGeom>
              <a:avLst/>
              <a:gdLst/>
              <a:ahLst/>
              <a:cxnLst/>
              <a:rect l="l" t="t" r="r" b="b"/>
              <a:pathLst>
                <a:path w="4816592" h="1443618">
                  <a:moveTo>
                    <a:pt x="0" y="0"/>
                  </a:moveTo>
                  <a:lnTo>
                    <a:pt x="4816592" y="0"/>
                  </a:lnTo>
                  <a:lnTo>
                    <a:pt x="4816592" y="1443618"/>
                  </a:lnTo>
                  <a:lnTo>
                    <a:pt x="0" y="14436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13" name="TextBox 6">
              <a:extLst>
                <a:ext uri="{FF2B5EF4-FFF2-40B4-BE49-F238E27FC236}">
                  <a16:creationId xmlns:a16="http://schemas.microsoft.com/office/drawing/2014/main" id="{A59C95AF-F382-B7CA-0A0D-FCC9B0F00604}"/>
                </a:ext>
              </a:extLst>
            </p:cNvPr>
            <p:cNvSpPr txBox="1"/>
            <p:nvPr/>
          </p:nvSpPr>
          <p:spPr>
            <a:xfrm>
              <a:off x="0" y="38100"/>
              <a:ext cx="4816593" cy="140551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466"/>
                </a:lnSpc>
              </a:pPr>
              <a:endParaRPr sz="800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1A4F7C23-66F6-34ED-9402-A0AF94A6AC43}"/>
              </a:ext>
            </a:extLst>
          </p:cNvPr>
          <p:cNvSpPr txBox="1"/>
          <p:nvPr/>
        </p:nvSpPr>
        <p:spPr>
          <a:xfrm>
            <a:off x="157054" y="1875916"/>
            <a:ext cx="11877893" cy="52245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>
                <a:solidFill>
                  <a:srgbClr val="2B3825"/>
                </a:solidFill>
                <a:latin typeface="Glacial Indifference Bold"/>
              </a:rPr>
              <a:t>This means:</a:t>
            </a:r>
            <a:endParaRPr lang="en-US" sz="24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endParaRPr lang="en-US" sz="2400" b="1" dirty="0">
              <a:solidFill>
                <a:srgbClr val="2B3825"/>
              </a:solidFill>
              <a:latin typeface="Glacial Indifference Bold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rgbClr val="2B3825"/>
                </a:solidFill>
                <a:latin typeface="Glacial Indifference Bold"/>
              </a:rPr>
              <a:t>Listening to community needs</a:t>
            </a:r>
            <a:endParaRPr lang="en-US" sz="2400">
              <a:solidFill>
                <a:srgbClr val="2B3825"/>
              </a:solidFill>
              <a:latin typeface="Glacial Indifference Bold"/>
              <a:ea typeface="Calibri" panose="020F0502020204030204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rgbClr val="2B3825"/>
                </a:solidFill>
                <a:latin typeface="Glacial Indifference Bold"/>
                <a:ea typeface="Calibri" panose="020F0502020204030204"/>
                <a:cs typeface="Calibri" panose="020F0502020204030204"/>
              </a:rPr>
              <a:t>Early identification of emerging issues</a:t>
            </a:r>
            <a:endParaRPr lang="en-US" sz="2400" dirty="0">
              <a:solidFill>
                <a:srgbClr val="2B3825"/>
              </a:solidFill>
              <a:latin typeface="Glacial Indifference Bold"/>
              <a:ea typeface="Calibri" panose="020F0502020204030204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rgbClr val="2B3825"/>
                </a:solidFill>
                <a:latin typeface="Glacial Indifference Bold"/>
                <a:ea typeface="Calibri" panose="020F0502020204030204"/>
                <a:cs typeface="Calibri" panose="020F0502020204030204"/>
              </a:rPr>
              <a:t>Collaboration across sectors</a:t>
            </a:r>
            <a:endParaRPr lang="en-US" sz="2400" dirty="0">
              <a:solidFill>
                <a:srgbClr val="2B3825"/>
              </a:solidFill>
              <a:latin typeface="Glacial Indifference Bold"/>
              <a:ea typeface="Calibri" panose="020F0502020204030204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rgbClr val="2B3825"/>
                </a:solidFill>
                <a:latin typeface="Glacial Indifference Bold"/>
                <a:ea typeface="Calibri" panose="020F0502020204030204"/>
                <a:cs typeface="Calibri" panose="020F0502020204030204"/>
              </a:rPr>
              <a:t>Coordinated responses</a:t>
            </a:r>
            <a:endParaRPr lang="en-US" sz="2400" dirty="0">
              <a:solidFill>
                <a:srgbClr val="2B3825"/>
              </a:solidFill>
              <a:latin typeface="Glacial Indifference Bold"/>
              <a:ea typeface="Calibri" panose="020F0502020204030204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rgbClr val="2B3825"/>
                </a:solidFill>
                <a:latin typeface="Glacial Indifference Bold"/>
                <a:ea typeface="Calibri" panose="020F0502020204030204"/>
                <a:cs typeface="Calibri" panose="020F0502020204030204"/>
              </a:rPr>
              <a:t>Shared accountability </a:t>
            </a:r>
            <a:endParaRPr lang="en-US" sz="2400" dirty="0">
              <a:solidFill>
                <a:srgbClr val="2B3825"/>
              </a:solidFill>
              <a:latin typeface="Glacial Indifference Bold"/>
              <a:ea typeface="Calibri" panose="020F0502020204030204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rgbClr val="2B3825"/>
              </a:solidFill>
              <a:latin typeface="Glacial Indifference Bold"/>
              <a:ea typeface="Calibri" panose="020F0502020204030204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rgbClr val="2B3825"/>
              </a:solidFill>
              <a:latin typeface="Glacial Indifference Bold"/>
              <a:ea typeface="Calibri" panose="020F0502020204030204"/>
              <a:cs typeface="Calibri" panose="020F0502020204030204"/>
            </a:endParaRPr>
          </a:p>
          <a:p>
            <a:r>
              <a:rPr lang="en-US" sz="2400" dirty="0">
                <a:solidFill>
                  <a:srgbClr val="2B3825"/>
                </a:solidFill>
                <a:latin typeface="Glacial Indifference Bold"/>
                <a:ea typeface="Calibri" panose="020F0502020204030204"/>
                <a:cs typeface="Calibri" panose="020F0502020204030204"/>
              </a:rPr>
              <a:t>Communities are stronger when services are </a:t>
            </a:r>
            <a:r>
              <a:rPr lang="en-US" sz="2400">
                <a:solidFill>
                  <a:srgbClr val="2B3825"/>
                </a:solidFill>
                <a:latin typeface="Glacial Indifference Bold"/>
                <a:ea typeface="Calibri" panose="020F0502020204030204"/>
                <a:cs typeface="Calibri" panose="020F0502020204030204"/>
              </a:rPr>
              <a:t>connected and working together</a:t>
            </a:r>
            <a:endParaRPr lang="en-US" sz="2400" dirty="0">
              <a:solidFill>
                <a:srgbClr val="2B3825"/>
              </a:solidFill>
              <a:latin typeface="Glacial Indifference Bold"/>
              <a:ea typeface="Calibri" panose="020F0502020204030204"/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endParaRPr lang="en-US" sz="2000" b="1" dirty="0">
              <a:solidFill>
                <a:srgbClr val="2B3825"/>
              </a:solidFill>
              <a:latin typeface="Glacial Indifference Bold"/>
              <a:ea typeface="Calibri" panose="020F0502020204030204"/>
              <a:cs typeface="Calibri" panose="020F0502020204030204"/>
            </a:endParaRPr>
          </a:p>
          <a:p>
            <a:pPr marL="742950" lvl="1" indent="-285750">
              <a:buFont typeface="Courier New"/>
              <a:buChar char="o"/>
            </a:pPr>
            <a:endParaRPr lang="en-US" sz="2000" b="1">
              <a:solidFill>
                <a:srgbClr val="2B3825"/>
              </a:solidFill>
              <a:latin typeface="Glacial Indifference Bold"/>
              <a:ea typeface="Calibri" panose="020F0502020204030204"/>
              <a:cs typeface="Calibri" panose="020F0502020204030204"/>
            </a:endParaRPr>
          </a:p>
          <a:p>
            <a:pPr lvl="1"/>
            <a:endParaRPr lang="en-US" sz="2000" b="1">
              <a:solidFill>
                <a:srgbClr val="2B3825"/>
              </a:solidFill>
              <a:latin typeface="Glacial Indifference Bold"/>
              <a:ea typeface="Calibri" panose="020F0502020204030204"/>
              <a:cs typeface="Calibri" panose="020F0502020204030204"/>
            </a:endParaRPr>
          </a:p>
          <a:p>
            <a:endParaRPr lang="en-US" sz="1550" b="1">
              <a:solidFill>
                <a:srgbClr val="2B3825"/>
              </a:solidFill>
              <a:latin typeface="Glacial Indifference Bold"/>
              <a:ea typeface="Calibri" panose="020F0502020204030204"/>
              <a:cs typeface="Calibri" panose="020F0502020204030204"/>
            </a:endParaRPr>
          </a:p>
          <a:p>
            <a:pPr algn="ctr"/>
            <a:endParaRPr lang="en-US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397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3429000"/>
            <a:ext cx="12192000" cy="3429000"/>
            <a:chOff x="0" y="0"/>
            <a:chExt cx="4816593" cy="135466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1354667"/>
            </a:xfrm>
            <a:custGeom>
              <a:avLst/>
              <a:gdLst/>
              <a:ahLst/>
              <a:cxnLst/>
              <a:rect l="l" t="t" r="r" b="b"/>
              <a:pathLst>
                <a:path w="4816592" h="1354667">
                  <a:moveTo>
                    <a:pt x="0" y="0"/>
                  </a:moveTo>
                  <a:lnTo>
                    <a:pt x="4816592" y="0"/>
                  </a:lnTo>
                  <a:lnTo>
                    <a:pt x="4816592" y="1354667"/>
                  </a:lnTo>
                  <a:lnTo>
                    <a:pt x="0" y="1354667"/>
                  </a:lnTo>
                  <a:close/>
                </a:path>
              </a:pathLst>
            </a:custGeom>
            <a:solidFill>
              <a:srgbClr val="F1F9EB"/>
            </a:solid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816593" cy="1392767"/>
            </a:xfrm>
            <a:prstGeom prst="rect">
              <a:avLst/>
            </a:prstGeom>
          </p:spPr>
          <p:txBody>
            <a:bodyPr lIns="33867" tIns="33867" rIns="33867" bIns="33867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2053"/>
                </a:lnSpc>
              </a:pPr>
              <a:endParaRPr sz="800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4035282" y="1742687"/>
            <a:ext cx="7470918" cy="9179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6890"/>
              </a:lnSpc>
            </a:pPr>
            <a:r>
              <a:rPr lang="en-US" sz="6890" b="1" spc="964">
                <a:solidFill>
                  <a:srgbClr val="75BD4C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D368AEE971EF4EB25E3C2EE48BC532" ma:contentTypeVersion="22" ma:contentTypeDescription="Create a new document." ma:contentTypeScope="" ma:versionID="e664f6145e25bd3fea280537e3e64905">
  <xsd:schema xmlns:xsd="http://www.w3.org/2001/XMLSchema" xmlns:xs="http://www.w3.org/2001/XMLSchema" xmlns:p="http://schemas.microsoft.com/office/2006/metadata/properties" xmlns:ns2="c5d4e534-90d8-4bea-b980-0b00d71cdcf0" xmlns:ns3="5ed529f5-c125-42fa-9708-95aec3e77223" targetNamespace="http://schemas.microsoft.com/office/2006/metadata/properties" ma:root="true" ma:fieldsID="4b24b386251064c6ba6235924701b510" ns2:_="" ns3:_="">
    <xsd:import namespace="c5d4e534-90d8-4bea-b980-0b00d71cdcf0"/>
    <xsd:import namespace="5ed529f5-c125-42fa-9708-95aec3e77223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4e534-90d8-4bea-b980-0b00d71cdcf0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0" nillable="true" ma:displayName="Tags" ma:internalName="MediaServiceAutoTags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51bb95e6-3c1c-46f3-8abf-0b71e17a5e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d529f5-c125-42fa-9708-95aec3e7722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4e4b6d83-beb8-4e93-9bfb-f11bfd1c5330}" ma:internalName="TaxCatchAll" ma:showField="CatchAllData" ma:web="5ed529f5-c125-42fa-9708-95aec3e772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DocumentLibraryPermissions xmlns="c5d4e534-90d8-4bea-b980-0b00d71cdcf0" xsi:nil="true"/>
    <MigrationWizIdPermissions xmlns="c5d4e534-90d8-4bea-b980-0b00d71cdcf0" xsi:nil="true"/>
    <lcf76f155ced4ddcb4097134ff3c332f xmlns="c5d4e534-90d8-4bea-b980-0b00d71cdcf0">
      <Terms xmlns="http://schemas.microsoft.com/office/infopath/2007/PartnerControls"/>
    </lcf76f155ced4ddcb4097134ff3c332f>
    <MigrationWizIdPermissionLevels xmlns="c5d4e534-90d8-4bea-b980-0b00d71cdcf0" xsi:nil="true"/>
    <MigrationWizId xmlns="c5d4e534-90d8-4bea-b980-0b00d71cdcf0" xsi:nil="true"/>
    <TaxCatchAll xmlns="5ed529f5-c125-42fa-9708-95aec3e77223" xsi:nil="true"/>
    <MigrationWizIdSecurityGroups xmlns="c5d4e534-90d8-4bea-b980-0b00d71cdcf0" xsi:nil="true"/>
  </documentManagement>
</p:properties>
</file>

<file path=customXml/itemProps1.xml><?xml version="1.0" encoding="utf-8"?>
<ds:datastoreItem xmlns:ds="http://schemas.openxmlformats.org/officeDocument/2006/customXml" ds:itemID="{3DBB5298-6FCF-42F2-8128-64101B68ED96}">
  <ds:schemaRefs>
    <ds:schemaRef ds:uri="5ed529f5-c125-42fa-9708-95aec3e77223"/>
    <ds:schemaRef ds:uri="c5d4e534-90d8-4bea-b980-0b00d71cdcf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551FEE2-6B95-4E69-87C1-2F78820B5D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D5CE47-370E-4EE3-81AA-17540C77A12B}">
  <ds:schemaRefs>
    <ds:schemaRef ds:uri="http://purl.org/dc/terms/"/>
    <ds:schemaRef ds:uri="c5d4e534-90d8-4bea-b980-0b00d71cdcf0"/>
    <ds:schemaRef ds:uri="http://purl.org/dc/elements/1.1/"/>
    <ds:schemaRef ds:uri="http://schemas.microsoft.com/office/infopath/2007/PartnerControls"/>
    <ds:schemaRef ds:uri="5ed529f5-c125-42fa-9708-95aec3e77223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7610</TotalTime>
  <Words>787</Words>
  <Application>Microsoft Macintosh PowerPoint</Application>
  <PresentationFormat>Widescreen</PresentationFormat>
  <Paragraphs>162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Cerebri Bold</vt:lpstr>
      <vt:lpstr>Cerebri Bold Italics</vt:lpstr>
      <vt:lpstr>Courier New</vt:lpstr>
      <vt:lpstr>Glacial Indifference Bold</vt:lpstr>
      <vt:lpstr>Montserrat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Miranda</cp:lastModifiedBy>
  <cp:revision>185</cp:revision>
  <dcterms:created xsi:type="dcterms:W3CDTF">2025-10-07T21:13:34Z</dcterms:created>
  <dcterms:modified xsi:type="dcterms:W3CDTF">2026-06-29T18:50:16Z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0x01010046D368AEE971EF4EB25E3C2EE48BC532</vt:lpwstr>
  </property>
  <property fmtid="{D5CDD505-2E9C-101B-9397-08002B2CF9AE}" pid="3" name="MediaServiceImageTags">
    <vt:lpwstr/>
  </property>
</Properties>
</file>