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3"/>
  </p:notesMasterIdLst>
  <p:handoutMasterIdLst>
    <p:handoutMasterId r:id="rId24"/>
  </p:handoutMasterIdLst>
  <p:sldIdLst>
    <p:sldId id="258" r:id="rId8"/>
    <p:sldId id="335" r:id="rId9"/>
    <p:sldId id="409" r:id="rId10"/>
    <p:sldId id="407" r:id="rId11"/>
    <p:sldId id="379" r:id="rId12"/>
    <p:sldId id="366" r:id="rId13"/>
    <p:sldId id="488" r:id="rId14"/>
    <p:sldId id="412" r:id="rId15"/>
    <p:sldId id="493" r:id="rId16"/>
    <p:sldId id="492" r:id="rId17"/>
    <p:sldId id="490" r:id="rId18"/>
    <p:sldId id="496" r:id="rId19"/>
    <p:sldId id="494" r:id="rId20"/>
    <p:sldId id="495" r:id="rId21"/>
    <p:sldId id="497"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30845C-8F95-5009-7719-5413CEB76C79}" name="Sophie Wood" initials="SW" userId="S::swood@crd.bc.ca::d167c3c3-6534-45f8-a17c-bd813520d762" providerId="AD"/>
  <p188:author id="{974441F0-1890-89F7-FDEE-C18025584148}" name="Craig Martin" initials="CM" userId="18a124a3184f63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5"/>
    <a:srgbClr val="003359"/>
    <a:srgbClr val="427730"/>
    <a:srgbClr val="0077C8"/>
    <a:srgbClr val="4D4F53"/>
    <a:srgbClr val="0097A5"/>
    <a:srgbClr val="D95E00"/>
    <a:srgbClr val="C55E9B"/>
    <a:srgbClr val="87189D"/>
    <a:srgbClr val="CF3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autoAdjust="0"/>
    <p:restoredTop sz="75342" autoAdjust="0"/>
  </p:normalViewPr>
  <p:slideViewPr>
    <p:cSldViewPr snapToObjects="1">
      <p:cViewPr varScale="1">
        <p:scale>
          <a:sx n="83" d="100"/>
          <a:sy n="83" d="100"/>
        </p:scale>
        <p:origin x="1494" y="9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3C5AD-4B82-403E-918D-1F110A6C527C}"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5E12F361-7368-46F6-B092-9CCBF611BC71}">
      <dgm:prSet/>
      <dgm:spPr/>
      <dgm:t>
        <a:bodyPr/>
        <a:lstStyle/>
        <a:p>
          <a:r>
            <a:rPr lang="en-US"/>
            <a:t>Unlike most Regional District Committees, this is a “working” committee, not just a strategic committee.</a:t>
          </a:r>
        </a:p>
      </dgm:t>
    </dgm:pt>
    <dgm:pt modelId="{63D7A6B1-3C31-43C0-A524-04D63B37BAD0}" type="parTrans" cxnId="{75023960-5C1D-43C6-A17C-FCC72D4CD9CF}">
      <dgm:prSet/>
      <dgm:spPr/>
      <dgm:t>
        <a:bodyPr/>
        <a:lstStyle/>
        <a:p>
          <a:endParaRPr lang="en-US"/>
        </a:p>
      </dgm:t>
    </dgm:pt>
    <dgm:pt modelId="{363157ED-2001-4F06-9E0B-C0CFC6A59CA7}" type="sibTrans" cxnId="{75023960-5C1D-43C6-A17C-FCC72D4CD9CF}">
      <dgm:prSet/>
      <dgm:spPr/>
      <dgm:t>
        <a:bodyPr/>
        <a:lstStyle/>
        <a:p>
          <a:endParaRPr lang="en-US"/>
        </a:p>
      </dgm:t>
    </dgm:pt>
    <dgm:pt modelId="{82A02EC4-6CC0-4039-901E-63D1DA530575}">
      <dgm:prSet/>
      <dgm:spPr/>
      <dgm:t>
        <a:bodyPr/>
        <a:lstStyle/>
        <a:p>
          <a:r>
            <a:rPr lang="en-US"/>
            <a:t>Some members must have experience in education, health, probation, or welfare.</a:t>
          </a:r>
        </a:p>
      </dgm:t>
    </dgm:pt>
    <dgm:pt modelId="{3E9CC132-ACA2-429B-8A23-3CB3B1B8BC72}" type="parTrans" cxnId="{CE8D019B-81C0-4526-ADAE-CBFCDE161CFC}">
      <dgm:prSet/>
      <dgm:spPr/>
      <dgm:t>
        <a:bodyPr/>
        <a:lstStyle/>
        <a:p>
          <a:endParaRPr lang="en-US"/>
        </a:p>
      </dgm:t>
    </dgm:pt>
    <dgm:pt modelId="{482165B6-A71D-486B-8FDB-DA3BCB098770}" type="sibTrans" cxnId="{CE8D019B-81C0-4526-ADAE-CBFCDE161CFC}">
      <dgm:prSet/>
      <dgm:spPr/>
      <dgm:t>
        <a:bodyPr/>
        <a:lstStyle/>
        <a:p>
          <a:endParaRPr lang="en-US"/>
        </a:p>
      </dgm:t>
    </dgm:pt>
    <dgm:pt modelId="{CADF8DD9-9EAB-4EE3-9FCB-A42F3FEE6980}">
      <dgm:prSet/>
      <dgm:spPr/>
      <dgm:t>
        <a:bodyPr/>
        <a:lstStyle/>
        <a:p>
          <a:r>
            <a:rPr lang="en-US"/>
            <a:t>Members are also “volunteers” working on projects, whether its grant assessment, court watch, or advocacy work.</a:t>
          </a:r>
        </a:p>
      </dgm:t>
    </dgm:pt>
    <dgm:pt modelId="{DB3DB36D-765E-4734-AE5B-897F86AE0694}" type="parTrans" cxnId="{C6B0D606-B52C-41C9-8950-E4ABA649E827}">
      <dgm:prSet/>
      <dgm:spPr/>
      <dgm:t>
        <a:bodyPr/>
        <a:lstStyle/>
        <a:p>
          <a:endParaRPr lang="en-US"/>
        </a:p>
      </dgm:t>
    </dgm:pt>
    <dgm:pt modelId="{7BEB2A52-0596-4FAE-B7CD-5EEEA9448581}" type="sibTrans" cxnId="{C6B0D606-B52C-41C9-8950-E4ABA649E827}">
      <dgm:prSet/>
      <dgm:spPr/>
      <dgm:t>
        <a:bodyPr/>
        <a:lstStyle/>
        <a:p>
          <a:endParaRPr lang="en-US"/>
        </a:p>
      </dgm:t>
    </dgm:pt>
    <dgm:pt modelId="{9B05ADD1-F698-4015-9936-FE160BA5467F}">
      <dgm:prSet/>
      <dgm:spPr/>
      <dgm:t>
        <a:bodyPr/>
        <a:lstStyle/>
        <a:p>
          <a:r>
            <a:rPr lang="en-US" dirty="0"/>
            <a:t>Sub-committees exist by resolution of the Committee; the Chair appoints sub-committee chairs; each committee must have a purpose.</a:t>
          </a:r>
        </a:p>
      </dgm:t>
    </dgm:pt>
    <dgm:pt modelId="{EBBFF9EB-EDB2-411D-81D9-0925E81409DE}" type="parTrans" cxnId="{B51D4C96-A13F-4730-937E-A879A205EAB3}">
      <dgm:prSet/>
      <dgm:spPr/>
      <dgm:t>
        <a:bodyPr/>
        <a:lstStyle/>
        <a:p>
          <a:endParaRPr lang="en-US"/>
        </a:p>
      </dgm:t>
    </dgm:pt>
    <dgm:pt modelId="{542212EC-C372-4197-B247-7D371F0E388C}" type="sibTrans" cxnId="{B51D4C96-A13F-4730-937E-A879A205EAB3}">
      <dgm:prSet/>
      <dgm:spPr/>
      <dgm:t>
        <a:bodyPr/>
        <a:lstStyle/>
        <a:p>
          <a:endParaRPr lang="en-US"/>
        </a:p>
      </dgm:t>
    </dgm:pt>
    <dgm:pt modelId="{49F59919-E7A8-47D8-946D-8F255A75ECD8}">
      <dgm:prSet/>
      <dgm:spPr/>
      <dgm:t>
        <a:bodyPr/>
        <a:lstStyle/>
        <a:p>
          <a:r>
            <a:rPr lang="en-US"/>
            <a:t>Other projects and arrangements are possible.</a:t>
          </a:r>
        </a:p>
      </dgm:t>
    </dgm:pt>
    <dgm:pt modelId="{91E4A754-E085-4655-B6BC-25C9F91BAB96}" type="parTrans" cxnId="{DE02CBF8-1C5C-46B1-AC9D-C1E6ECBD94C3}">
      <dgm:prSet/>
      <dgm:spPr/>
      <dgm:t>
        <a:bodyPr/>
        <a:lstStyle/>
        <a:p>
          <a:endParaRPr lang="en-US"/>
        </a:p>
      </dgm:t>
    </dgm:pt>
    <dgm:pt modelId="{58D8361D-894E-43C3-AA92-7D865302AB00}" type="sibTrans" cxnId="{DE02CBF8-1C5C-46B1-AC9D-C1E6ECBD94C3}">
      <dgm:prSet/>
      <dgm:spPr/>
      <dgm:t>
        <a:bodyPr/>
        <a:lstStyle/>
        <a:p>
          <a:endParaRPr lang="en-US"/>
        </a:p>
      </dgm:t>
    </dgm:pt>
    <dgm:pt modelId="{CD8C51FD-83BD-47F4-8332-C40BBC082EA1}" type="pres">
      <dgm:prSet presAssocID="{FF73C5AD-4B82-403E-918D-1F110A6C527C}" presName="Name0" presStyleCnt="0">
        <dgm:presLayoutVars>
          <dgm:dir/>
          <dgm:resizeHandles/>
        </dgm:presLayoutVars>
      </dgm:prSet>
      <dgm:spPr/>
    </dgm:pt>
    <dgm:pt modelId="{DF1DE948-9B28-4EFF-90B4-BBF2B710C78D}" type="pres">
      <dgm:prSet presAssocID="{5E12F361-7368-46F6-B092-9CCBF611BC71}" presName="compNode" presStyleCnt="0"/>
      <dgm:spPr/>
    </dgm:pt>
    <dgm:pt modelId="{B554ED89-AF17-42F7-BA75-03B93333C381}" type="pres">
      <dgm:prSet presAssocID="{5E12F361-7368-46F6-B092-9CCBF611BC71}" presName="dummyConnPt" presStyleCnt="0"/>
      <dgm:spPr/>
    </dgm:pt>
    <dgm:pt modelId="{CAD1997F-A357-4D51-9662-CF27AF6A1B1B}" type="pres">
      <dgm:prSet presAssocID="{5E12F361-7368-46F6-B092-9CCBF611BC71}" presName="node" presStyleLbl="node1" presStyleIdx="0" presStyleCnt="5">
        <dgm:presLayoutVars>
          <dgm:bulletEnabled val="1"/>
        </dgm:presLayoutVars>
      </dgm:prSet>
      <dgm:spPr/>
    </dgm:pt>
    <dgm:pt modelId="{7F801B11-84EE-4A44-965C-49BF6FC41AC5}" type="pres">
      <dgm:prSet presAssocID="{363157ED-2001-4F06-9E0B-C0CFC6A59CA7}" presName="sibTrans" presStyleLbl="bgSibTrans2D1" presStyleIdx="0" presStyleCnt="4"/>
      <dgm:spPr/>
    </dgm:pt>
    <dgm:pt modelId="{DF9C104B-1984-451A-BCD5-08200CDCCA62}" type="pres">
      <dgm:prSet presAssocID="{82A02EC4-6CC0-4039-901E-63D1DA530575}" presName="compNode" presStyleCnt="0"/>
      <dgm:spPr/>
    </dgm:pt>
    <dgm:pt modelId="{FF89132C-DA9E-49A6-8D3A-2041B1B363CA}" type="pres">
      <dgm:prSet presAssocID="{82A02EC4-6CC0-4039-901E-63D1DA530575}" presName="dummyConnPt" presStyleCnt="0"/>
      <dgm:spPr/>
    </dgm:pt>
    <dgm:pt modelId="{BB7BDF23-FF41-44E0-B404-BB9913259FD2}" type="pres">
      <dgm:prSet presAssocID="{82A02EC4-6CC0-4039-901E-63D1DA530575}" presName="node" presStyleLbl="node1" presStyleIdx="1" presStyleCnt="5">
        <dgm:presLayoutVars>
          <dgm:bulletEnabled val="1"/>
        </dgm:presLayoutVars>
      </dgm:prSet>
      <dgm:spPr/>
    </dgm:pt>
    <dgm:pt modelId="{5BE929B4-AB2E-4DE1-B0EE-4AB3DD1E9B24}" type="pres">
      <dgm:prSet presAssocID="{482165B6-A71D-486B-8FDB-DA3BCB098770}" presName="sibTrans" presStyleLbl="bgSibTrans2D1" presStyleIdx="1" presStyleCnt="4"/>
      <dgm:spPr/>
    </dgm:pt>
    <dgm:pt modelId="{08E97E03-275D-4741-BD9C-7B19C15EC8D9}" type="pres">
      <dgm:prSet presAssocID="{CADF8DD9-9EAB-4EE3-9FCB-A42F3FEE6980}" presName="compNode" presStyleCnt="0"/>
      <dgm:spPr/>
    </dgm:pt>
    <dgm:pt modelId="{7D7C4375-A6B7-4367-B5DE-23FBBEEC70EA}" type="pres">
      <dgm:prSet presAssocID="{CADF8DD9-9EAB-4EE3-9FCB-A42F3FEE6980}" presName="dummyConnPt" presStyleCnt="0"/>
      <dgm:spPr/>
    </dgm:pt>
    <dgm:pt modelId="{FFB59006-4DAB-4F74-8E3E-E6CBD3377FA1}" type="pres">
      <dgm:prSet presAssocID="{CADF8DD9-9EAB-4EE3-9FCB-A42F3FEE6980}" presName="node" presStyleLbl="node1" presStyleIdx="2" presStyleCnt="5" custLinFactNeighborX="56381" custLinFactNeighborY="-18395">
        <dgm:presLayoutVars>
          <dgm:bulletEnabled val="1"/>
        </dgm:presLayoutVars>
      </dgm:prSet>
      <dgm:spPr/>
    </dgm:pt>
    <dgm:pt modelId="{79743999-F167-47F8-BFE7-4A00129C0CC6}" type="pres">
      <dgm:prSet presAssocID="{7BEB2A52-0596-4FAE-B7CD-5EEEA9448581}" presName="sibTrans" presStyleLbl="bgSibTrans2D1" presStyleIdx="2" presStyleCnt="4"/>
      <dgm:spPr/>
    </dgm:pt>
    <dgm:pt modelId="{7D80E36A-BA60-4ECD-8E15-CBA4C62047F3}" type="pres">
      <dgm:prSet presAssocID="{9B05ADD1-F698-4015-9936-FE160BA5467F}" presName="compNode" presStyleCnt="0"/>
      <dgm:spPr/>
    </dgm:pt>
    <dgm:pt modelId="{9E63872C-CDB3-4DFE-AC25-7EDFA2E391B9}" type="pres">
      <dgm:prSet presAssocID="{9B05ADD1-F698-4015-9936-FE160BA5467F}" presName="dummyConnPt" presStyleCnt="0"/>
      <dgm:spPr/>
    </dgm:pt>
    <dgm:pt modelId="{9D526E6E-A996-4AF4-9F5A-3039C122C979}" type="pres">
      <dgm:prSet presAssocID="{9B05ADD1-F698-4015-9936-FE160BA5467F}" presName="node" presStyleLbl="node1" presStyleIdx="3" presStyleCnt="5" custLinFactY="-23405" custLinFactNeighborX="1182" custLinFactNeighborY="-100000">
        <dgm:presLayoutVars>
          <dgm:bulletEnabled val="1"/>
        </dgm:presLayoutVars>
      </dgm:prSet>
      <dgm:spPr/>
    </dgm:pt>
    <dgm:pt modelId="{67FE3712-2C33-4189-9AE7-1CD867C1CEE9}" type="pres">
      <dgm:prSet presAssocID="{542212EC-C372-4197-B247-7D371F0E388C}" presName="sibTrans" presStyleLbl="bgSibTrans2D1" presStyleIdx="3" presStyleCnt="4"/>
      <dgm:spPr/>
    </dgm:pt>
    <dgm:pt modelId="{5A2C70C2-CE81-49BD-B01D-390938B5C2A2}" type="pres">
      <dgm:prSet presAssocID="{49F59919-E7A8-47D8-946D-8F255A75ECD8}" presName="compNode" presStyleCnt="0"/>
      <dgm:spPr/>
    </dgm:pt>
    <dgm:pt modelId="{054C02D6-23EE-4E0B-B50E-75811E23BFC9}" type="pres">
      <dgm:prSet presAssocID="{49F59919-E7A8-47D8-946D-8F255A75ECD8}" presName="dummyConnPt" presStyleCnt="0"/>
      <dgm:spPr/>
    </dgm:pt>
    <dgm:pt modelId="{D2B072CD-748A-40F4-BBE2-C4F68D3FA1FD}" type="pres">
      <dgm:prSet presAssocID="{49F59919-E7A8-47D8-946D-8F255A75ECD8}" presName="node" presStyleLbl="node1" presStyleIdx="4" presStyleCnt="5" custLinFactY="-25225" custLinFactNeighborX="1182" custLinFactNeighborY="-100000">
        <dgm:presLayoutVars>
          <dgm:bulletEnabled val="1"/>
        </dgm:presLayoutVars>
      </dgm:prSet>
      <dgm:spPr/>
    </dgm:pt>
  </dgm:ptLst>
  <dgm:cxnLst>
    <dgm:cxn modelId="{4EC50906-8087-46E1-B36A-38FFBBBFCF27}" type="presOf" srcId="{363157ED-2001-4F06-9E0B-C0CFC6A59CA7}" destId="{7F801B11-84EE-4A44-965C-49BF6FC41AC5}" srcOrd="0" destOrd="0" presId="urn:microsoft.com/office/officeart/2005/8/layout/bProcess4"/>
    <dgm:cxn modelId="{C6B0D606-B52C-41C9-8950-E4ABA649E827}" srcId="{FF73C5AD-4B82-403E-918D-1F110A6C527C}" destId="{CADF8DD9-9EAB-4EE3-9FCB-A42F3FEE6980}" srcOrd="2" destOrd="0" parTransId="{DB3DB36D-765E-4734-AE5B-897F86AE0694}" sibTransId="{7BEB2A52-0596-4FAE-B7CD-5EEEA9448581}"/>
    <dgm:cxn modelId="{AC9B7609-5D98-4730-99EE-2899F6982595}" type="presOf" srcId="{482165B6-A71D-486B-8FDB-DA3BCB098770}" destId="{5BE929B4-AB2E-4DE1-B0EE-4AB3DD1E9B24}" srcOrd="0" destOrd="0" presId="urn:microsoft.com/office/officeart/2005/8/layout/bProcess4"/>
    <dgm:cxn modelId="{02117C16-1B25-4A52-A55B-775B2E082BD2}" type="presOf" srcId="{7BEB2A52-0596-4FAE-B7CD-5EEEA9448581}" destId="{79743999-F167-47F8-BFE7-4A00129C0CC6}" srcOrd="0" destOrd="0" presId="urn:microsoft.com/office/officeart/2005/8/layout/bProcess4"/>
    <dgm:cxn modelId="{C098651D-A576-4866-9B02-DF463F944FCF}" type="presOf" srcId="{9B05ADD1-F698-4015-9936-FE160BA5467F}" destId="{9D526E6E-A996-4AF4-9F5A-3039C122C979}" srcOrd="0" destOrd="0" presId="urn:microsoft.com/office/officeart/2005/8/layout/bProcess4"/>
    <dgm:cxn modelId="{6E51D530-9814-4297-9A4C-EEBB0DA89B10}" type="presOf" srcId="{CADF8DD9-9EAB-4EE3-9FCB-A42F3FEE6980}" destId="{FFB59006-4DAB-4F74-8E3E-E6CBD3377FA1}" srcOrd="0" destOrd="0" presId="urn:microsoft.com/office/officeart/2005/8/layout/bProcess4"/>
    <dgm:cxn modelId="{9A3F3432-2205-4495-8AE6-401DE3020AF4}" type="presOf" srcId="{FF73C5AD-4B82-403E-918D-1F110A6C527C}" destId="{CD8C51FD-83BD-47F4-8332-C40BBC082EA1}" srcOrd="0" destOrd="0" presId="urn:microsoft.com/office/officeart/2005/8/layout/bProcess4"/>
    <dgm:cxn modelId="{75023960-5C1D-43C6-A17C-FCC72D4CD9CF}" srcId="{FF73C5AD-4B82-403E-918D-1F110A6C527C}" destId="{5E12F361-7368-46F6-B092-9CCBF611BC71}" srcOrd="0" destOrd="0" parTransId="{63D7A6B1-3C31-43C0-A524-04D63B37BAD0}" sibTransId="{363157ED-2001-4F06-9E0B-C0CFC6A59CA7}"/>
    <dgm:cxn modelId="{B019F963-8257-4310-8EFE-01D6090BC285}" type="presOf" srcId="{82A02EC4-6CC0-4039-901E-63D1DA530575}" destId="{BB7BDF23-FF41-44E0-B404-BB9913259FD2}" srcOrd="0" destOrd="0" presId="urn:microsoft.com/office/officeart/2005/8/layout/bProcess4"/>
    <dgm:cxn modelId="{C7CBB650-51DF-4308-AAD6-FE26845A4C51}" type="presOf" srcId="{49F59919-E7A8-47D8-946D-8F255A75ECD8}" destId="{D2B072CD-748A-40F4-BBE2-C4F68D3FA1FD}" srcOrd="0" destOrd="0" presId="urn:microsoft.com/office/officeart/2005/8/layout/bProcess4"/>
    <dgm:cxn modelId="{FD39A177-2B22-4116-8DCA-042F1A73C13A}" type="presOf" srcId="{542212EC-C372-4197-B247-7D371F0E388C}" destId="{67FE3712-2C33-4189-9AE7-1CD867C1CEE9}" srcOrd="0" destOrd="0" presId="urn:microsoft.com/office/officeart/2005/8/layout/bProcess4"/>
    <dgm:cxn modelId="{B51D4C96-A13F-4730-937E-A879A205EAB3}" srcId="{FF73C5AD-4B82-403E-918D-1F110A6C527C}" destId="{9B05ADD1-F698-4015-9936-FE160BA5467F}" srcOrd="3" destOrd="0" parTransId="{EBBFF9EB-EDB2-411D-81D9-0925E81409DE}" sibTransId="{542212EC-C372-4197-B247-7D371F0E388C}"/>
    <dgm:cxn modelId="{CE8D019B-81C0-4526-ADAE-CBFCDE161CFC}" srcId="{FF73C5AD-4B82-403E-918D-1F110A6C527C}" destId="{82A02EC4-6CC0-4039-901E-63D1DA530575}" srcOrd="1" destOrd="0" parTransId="{3E9CC132-ACA2-429B-8A23-3CB3B1B8BC72}" sibTransId="{482165B6-A71D-486B-8FDB-DA3BCB098770}"/>
    <dgm:cxn modelId="{2C0833E9-538F-474C-8F37-1E2DA1804E11}" type="presOf" srcId="{5E12F361-7368-46F6-B092-9CCBF611BC71}" destId="{CAD1997F-A357-4D51-9662-CF27AF6A1B1B}" srcOrd="0" destOrd="0" presId="urn:microsoft.com/office/officeart/2005/8/layout/bProcess4"/>
    <dgm:cxn modelId="{DE02CBF8-1C5C-46B1-AC9D-C1E6ECBD94C3}" srcId="{FF73C5AD-4B82-403E-918D-1F110A6C527C}" destId="{49F59919-E7A8-47D8-946D-8F255A75ECD8}" srcOrd="4" destOrd="0" parTransId="{91E4A754-E085-4655-B6BC-25C9F91BAB96}" sibTransId="{58D8361D-894E-43C3-AA92-7D865302AB00}"/>
    <dgm:cxn modelId="{33782C8A-2818-433A-B5C3-D4C0840EF0C5}" type="presParOf" srcId="{CD8C51FD-83BD-47F4-8332-C40BBC082EA1}" destId="{DF1DE948-9B28-4EFF-90B4-BBF2B710C78D}" srcOrd="0" destOrd="0" presId="urn:microsoft.com/office/officeart/2005/8/layout/bProcess4"/>
    <dgm:cxn modelId="{6C6985A8-BF3E-4951-BCDA-AEDD81C9E262}" type="presParOf" srcId="{DF1DE948-9B28-4EFF-90B4-BBF2B710C78D}" destId="{B554ED89-AF17-42F7-BA75-03B93333C381}" srcOrd="0" destOrd="0" presId="urn:microsoft.com/office/officeart/2005/8/layout/bProcess4"/>
    <dgm:cxn modelId="{712AB7D7-2A95-4553-91C1-92618992B42D}" type="presParOf" srcId="{DF1DE948-9B28-4EFF-90B4-BBF2B710C78D}" destId="{CAD1997F-A357-4D51-9662-CF27AF6A1B1B}" srcOrd="1" destOrd="0" presId="urn:microsoft.com/office/officeart/2005/8/layout/bProcess4"/>
    <dgm:cxn modelId="{BD70C30A-8BCB-4ACE-9368-CDEF2F0D8B3E}" type="presParOf" srcId="{CD8C51FD-83BD-47F4-8332-C40BBC082EA1}" destId="{7F801B11-84EE-4A44-965C-49BF6FC41AC5}" srcOrd="1" destOrd="0" presId="urn:microsoft.com/office/officeart/2005/8/layout/bProcess4"/>
    <dgm:cxn modelId="{6D84EE43-BA4C-43DB-9D4C-64FF103F70B9}" type="presParOf" srcId="{CD8C51FD-83BD-47F4-8332-C40BBC082EA1}" destId="{DF9C104B-1984-451A-BCD5-08200CDCCA62}" srcOrd="2" destOrd="0" presId="urn:microsoft.com/office/officeart/2005/8/layout/bProcess4"/>
    <dgm:cxn modelId="{B1CFF48A-50B0-435A-BAFD-876845FE5C58}" type="presParOf" srcId="{DF9C104B-1984-451A-BCD5-08200CDCCA62}" destId="{FF89132C-DA9E-49A6-8D3A-2041B1B363CA}" srcOrd="0" destOrd="0" presId="urn:microsoft.com/office/officeart/2005/8/layout/bProcess4"/>
    <dgm:cxn modelId="{975055B0-0ACC-4948-9FA3-C910FA804974}" type="presParOf" srcId="{DF9C104B-1984-451A-BCD5-08200CDCCA62}" destId="{BB7BDF23-FF41-44E0-B404-BB9913259FD2}" srcOrd="1" destOrd="0" presId="urn:microsoft.com/office/officeart/2005/8/layout/bProcess4"/>
    <dgm:cxn modelId="{FA348A63-84A8-4109-ABB1-9A0ED1108E15}" type="presParOf" srcId="{CD8C51FD-83BD-47F4-8332-C40BBC082EA1}" destId="{5BE929B4-AB2E-4DE1-B0EE-4AB3DD1E9B24}" srcOrd="3" destOrd="0" presId="urn:microsoft.com/office/officeart/2005/8/layout/bProcess4"/>
    <dgm:cxn modelId="{E0EC5731-308D-4524-9B7B-93B326F2F0A6}" type="presParOf" srcId="{CD8C51FD-83BD-47F4-8332-C40BBC082EA1}" destId="{08E97E03-275D-4741-BD9C-7B19C15EC8D9}" srcOrd="4" destOrd="0" presId="urn:microsoft.com/office/officeart/2005/8/layout/bProcess4"/>
    <dgm:cxn modelId="{5E138CD4-582A-40AE-83C5-C98CB036FE59}" type="presParOf" srcId="{08E97E03-275D-4741-BD9C-7B19C15EC8D9}" destId="{7D7C4375-A6B7-4367-B5DE-23FBBEEC70EA}" srcOrd="0" destOrd="0" presId="urn:microsoft.com/office/officeart/2005/8/layout/bProcess4"/>
    <dgm:cxn modelId="{3CDE9524-5386-4DDA-BC62-A7C646757570}" type="presParOf" srcId="{08E97E03-275D-4741-BD9C-7B19C15EC8D9}" destId="{FFB59006-4DAB-4F74-8E3E-E6CBD3377FA1}" srcOrd="1" destOrd="0" presId="urn:microsoft.com/office/officeart/2005/8/layout/bProcess4"/>
    <dgm:cxn modelId="{E8C18DDA-F7C8-4506-920C-F0DDAC8135E7}" type="presParOf" srcId="{CD8C51FD-83BD-47F4-8332-C40BBC082EA1}" destId="{79743999-F167-47F8-BFE7-4A00129C0CC6}" srcOrd="5" destOrd="0" presId="urn:microsoft.com/office/officeart/2005/8/layout/bProcess4"/>
    <dgm:cxn modelId="{2B9DB212-7446-4776-BDA5-73088587A2A3}" type="presParOf" srcId="{CD8C51FD-83BD-47F4-8332-C40BBC082EA1}" destId="{7D80E36A-BA60-4ECD-8E15-CBA4C62047F3}" srcOrd="6" destOrd="0" presId="urn:microsoft.com/office/officeart/2005/8/layout/bProcess4"/>
    <dgm:cxn modelId="{0AF8D82D-F05E-41DD-ACF6-B5C17F2462AC}" type="presParOf" srcId="{7D80E36A-BA60-4ECD-8E15-CBA4C62047F3}" destId="{9E63872C-CDB3-4DFE-AC25-7EDFA2E391B9}" srcOrd="0" destOrd="0" presId="urn:microsoft.com/office/officeart/2005/8/layout/bProcess4"/>
    <dgm:cxn modelId="{793434E0-9A6A-4762-82E8-8B8E51418248}" type="presParOf" srcId="{7D80E36A-BA60-4ECD-8E15-CBA4C62047F3}" destId="{9D526E6E-A996-4AF4-9F5A-3039C122C979}" srcOrd="1" destOrd="0" presId="urn:microsoft.com/office/officeart/2005/8/layout/bProcess4"/>
    <dgm:cxn modelId="{CD0D9900-5E28-46E3-8B2A-D0BAD3BEC988}" type="presParOf" srcId="{CD8C51FD-83BD-47F4-8332-C40BBC082EA1}" destId="{67FE3712-2C33-4189-9AE7-1CD867C1CEE9}" srcOrd="7" destOrd="0" presId="urn:microsoft.com/office/officeart/2005/8/layout/bProcess4"/>
    <dgm:cxn modelId="{365DA909-7B2E-4DB8-90C8-5A697CFAEE85}" type="presParOf" srcId="{CD8C51FD-83BD-47F4-8332-C40BBC082EA1}" destId="{5A2C70C2-CE81-49BD-B01D-390938B5C2A2}" srcOrd="8" destOrd="0" presId="urn:microsoft.com/office/officeart/2005/8/layout/bProcess4"/>
    <dgm:cxn modelId="{733DF9D5-9F48-42F6-A7B6-2FF3CAD14460}" type="presParOf" srcId="{5A2C70C2-CE81-49BD-B01D-390938B5C2A2}" destId="{054C02D6-23EE-4E0B-B50E-75811E23BFC9}" srcOrd="0" destOrd="0" presId="urn:microsoft.com/office/officeart/2005/8/layout/bProcess4"/>
    <dgm:cxn modelId="{1FEED1A6-B96A-481F-95E3-A2EE3EDAEC48}" type="presParOf" srcId="{5A2C70C2-CE81-49BD-B01D-390938B5C2A2}" destId="{D2B072CD-748A-40F4-BBE2-C4F68D3FA1F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12459-0EE7-4BF5-8D49-1629A05018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B0F881-62F1-4A7C-8FD3-C7B559A311FF}">
      <dgm:prSet/>
      <dgm:spPr/>
      <dgm:t>
        <a:bodyPr/>
        <a:lstStyle/>
        <a:p>
          <a:pPr>
            <a:lnSpc>
              <a:spcPct val="100000"/>
            </a:lnSpc>
          </a:pPr>
          <a:r>
            <a:rPr lang="en-US" b="1"/>
            <a:t>ADVOCATE</a:t>
          </a:r>
          <a:r>
            <a:rPr lang="en-US"/>
            <a:t> – for Children and Families who may come in contact with the Courts &amp; Resource Agencies</a:t>
          </a:r>
        </a:p>
      </dgm:t>
    </dgm:pt>
    <dgm:pt modelId="{4AC0BE98-5A87-4F12-A130-2299E3C50467}" type="parTrans" cxnId="{D0ED4E98-0B43-4C5E-AD07-BB844FFF0916}">
      <dgm:prSet/>
      <dgm:spPr/>
      <dgm:t>
        <a:bodyPr/>
        <a:lstStyle/>
        <a:p>
          <a:endParaRPr lang="en-US"/>
        </a:p>
      </dgm:t>
    </dgm:pt>
    <dgm:pt modelId="{7D0EE0B9-F4EA-49D2-9E59-55F54750EA81}" type="sibTrans" cxnId="{D0ED4E98-0B43-4C5E-AD07-BB844FFF0916}">
      <dgm:prSet/>
      <dgm:spPr/>
      <dgm:t>
        <a:bodyPr/>
        <a:lstStyle/>
        <a:p>
          <a:endParaRPr lang="en-US"/>
        </a:p>
      </dgm:t>
    </dgm:pt>
    <dgm:pt modelId="{698104A3-A3B7-44AD-AA37-21CE96422939}">
      <dgm:prSet/>
      <dgm:spPr/>
      <dgm:t>
        <a:bodyPr/>
        <a:lstStyle/>
        <a:p>
          <a:pPr>
            <a:lnSpc>
              <a:spcPct val="100000"/>
            </a:lnSpc>
          </a:pPr>
          <a:r>
            <a:rPr lang="en-US" b="1" dirty="0"/>
            <a:t>EDUCATE</a:t>
          </a:r>
          <a:r>
            <a:rPr lang="en-US" dirty="0"/>
            <a:t> – your council and community regarding these needs and gaps in the system</a:t>
          </a:r>
        </a:p>
      </dgm:t>
    </dgm:pt>
    <dgm:pt modelId="{040474C5-F52F-4A1D-B2A9-8DB9B0E4C148}" type="parTrans" cxnId="{FEFD2441-6D09-4C23-83D8-196E6FB310F2}">
      <dgm:prSet/>
      <dgm:spPr/>
      <dgm:t>
        <a:bodyPr/>
        <a:lstStyle/>
        <a:p>
          <a:endParaRPr lang="en-US"/>
        </a:p>
      </dgm:t>
    </dgm:pt>
    <dgm:pt modelId="{A2D79866-2A7F-47F0-8385-3F5276BFB439}" type="sibTrans" cxnId="{FEFD2441-6D09-4C23-83D8-196E6FB310F2}">
      <dgm:prSet/>
      <dgm:spPr/>
      <dgm:t>
        <a:bodyPr/>
        <a:lstStyle/>
        <a:p>
          <a:endParaRPr lang="en-US"/>
        </a:p>
      </dgm:t>
    </dgm:pt>
    <dgm:pt modelId="{507FCF88-AC1C-4BE9-B77B-2443250A89BC}" type="pres">
      <dgm:prSet presAssocID="{46612459-0EE7-4BF5-8D49-1629A050180A}" presName="root" presStyleCnt="0">
        <dgm:presLayoutVars>
          <dgm:dir/>
          <dgm:resizeHandles val="exact"/>
        </dgm:presLayoutVars>
      </dgm:prSet>
      <dgm:spPr/>
    </dgm:pt>
    <dgm:pt modelId="{D5FED40B-5993-47C8-9E41-CD284A61BA78}" type="pres">
      <dgm:prSet presAssocID="{47B0F881-62F1-4A7C-8FD3-C7B559A311FF}" presName="compNode" presStyleCnt="0"/>
      <dgm:spPr/>
    </dgm:pt>
    <dgm:pt modelId="{6D78002E-4756-4ECA-BE9D-163A19A5A4A3}" type="pres">
      <dgm:prSet presAssocID="{47B0F881-62F1-4A7C-8FD3-C7B559A311FF}" presName="bgRect" presStyleLbl="bgShp" presStyleIdx="0" presStyleCnt="2"/>
      <dgm:spPr/>
    </dgm:pt>
    <dgm:pt modelId="{69F8E129-05BA-4023-94C0-9C7E7E2E3832}" type="pres">
      <dgm:prSet presAssocID="{47B0F881-62F1-4A7C-8FD3-C7B559A311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FBE8C199-7A64-4AFF-AC09-05646731D8E1}" type="pres">
      <dgm:prSet presAssocID="{47B0F881-62F1-4A7C-8FD3-C7B559A311FF}" presName="spaceRect" presStyleCnt="0"/>
      <dgm:spPr/>
    </dgm:pt>
    <dgm:pt modelId="{7D12124D-4E8A-479A-8A32-6F509D87B834}" type="pres">
      <dgm:prSet presAssocID="{47B0F881-62F1-4A7C-8FD3-C7B559A311FF}" presName="parTx" presStyleLbl="revTx" presStyleIdx="0" presStyleCnt="2">
        <dgm:presLayoutVars>
          <dgm:chMax val="0"/>
          <dgm:chPref val="0"/>
        </dgm:presLayoutVars>
      </dgm:prSet>
      <dgm:spPr/>
    </dgm:pt>
    <dgm:pt modelId="{C17A6CD7-9297-4871-963D-9B6D9251124B}" type="pres">
      <dgm:prSet presAssocID="{7D0EE0B9-F4EA-49D2-9E59-55F54750EA81}" presName="sibTrans" presStyleCnt="0"/>
      <dgm:spPr/>
    </dgm:pt>
    <dgm:pt modelId="{D35F88ED-633C-43E2-AEF2-6987D1F57170}" type="pres">
      <dgm:prSet presAssocID="{698104A3-A3B7-44AD-AA37-21CE96422939}" presName="compNode" presStyleCnt="0"/>
      <dgm:spPr/>
    </dgm:pt>
    <dgm:pt modelId="{D2E3E658-8D53-407C-9142-573AEF6C88ED}" type="pres">
      <dgm:prSet presAssocID="{698104A3-A3B7-44AD-AA37-21CE96422939}" presName="bgRect" presStyleLbl="bgShp" presStyleIdx="1" presStyleCnt="2"/>
      <dgm:spPr/>
    </dgm:pt>
    <dgm:pt modelId="{CD234058-7E27-4441-A450-222C99EA17DF}" type="pres">
      <dgm:prSet presAssocID="{698104A3-A3B7-44AD-AA37-21CE964229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9756E19-4A95-4D8D-92A6-C41598F60DC5}" type="pres">
      <dgm:prSet presAssocID="{698104A3-A3B7-44AD-AA37-21CE96422939}" presName="spaceRect" presStyleCnt="0"/>
      <dgm:spPr/>
    </dgm:pt>
    <dgm:pt modelId="{E50B2352-D749-4193-8E64-95AA72B3B89F}" type="pres">
      <dgm:prSet presAssocID="{698104A3-A3B7-44AD-AA37-21CE96422939}" presName="parTx" presStyleLbl="revTx" presStyleIdx="1" presStyleCnt="2">
        <dgm:presLayoutVars>
          <dgm:chMax val="0"/>
          <dgm:chPref val="0"/>
        </dgm:presLayoutVars>
      </dgm:prSet>
      <dgm:spPr/>
    </dgm:pt>
  </dgm:ptLst>
  <dgm:cxnLst>
    <dgm:cxn modelId="{FEFD2441-6D09-4C23-83D8-196E6FB310F2}" srcId="{46612459-0EE7-4BF5-8D49-1629A050180A}" destId="{698104A3-A3B7-44AD-AA37-21CE96422939}" srcOrd="1" destOrd="0" parTransId="{040474C5-F52F-4A1D-B2A9-8DB9B0E4C148}" sibTransId="{A2D79866-2A7F-47F0-8385-3F5276BFB439}"/>
    <dgm:cxn modelId="{D0ED4E98-0B43-4C5E-AD07-BB844FFF0916}" srcId="{46612459-0EE7-4BF5-8D49-1629A050180A}" destId="{47B0F881-62F1-4A7C-8FD3-C7B559A311FF}" srcOrd="0" destOrd="0" parTransId="{4AC0BE98-5A87-4F12-A130-2299E3C50467}" sibTransId="{7D0EE0B9-F4EA-49D2-9E59-55F54750EA81}"/>
    <dgm:cxn modelId="{01388FA8-DA80-4E47-BA52-F78FF9B6F690}" type="presOf" srcId="{698104A3-A3B7-44AD-AA37-21CE96422939}" destId="{E50B2352-D749-4193-8E64-95AA72B3B89F}" srcOrd="0" destOrd="0" presId="urn:microsoft.com/office/officeart/2018/2/layout/IconVerticalSolidList"/>
    <dgm:cxn modelId="{B7E586BA-F6CE-44D1-8864-5D7059804780}" type="presOf" srcId="{46612459-0EE7-4BF5-8D49-1629A050180A}" destId="{507FCF88-AC1C-4BE9-B77B-2443250A89BC}" srcOrd="0" destOrd="0" presId="urn:microsoft.com/office/officeart/2018/2/layout/IconVerticalSolidList"/>
    <dgm:cxn modelId="{39F2BCE5-5DEF-4DB6-8D36-E598595D5578}" type="presOf" srcId="{47B0F881-62F1-4A7C-8FD3-C7B559A311FF}" destId="{7D12124D-4E8A-479A-8A32-6F509D87B834}" srcOrd="0" destOrd="0" presId="urn:microsoft.com/office/officeart/2018/2/layout/IconVerticalSolidList"/>
    <dgm:cxn modelId="{10574E02-2EE7-44FC-B16D-5FE1E7CAA08B}" type="presParOf" srcId="{507FCF88-AC1C-4BE9-B77B-2443250A89BC}" destId="{D5FED40B-5993-47C8-9E41-CD284A61BA78}" srcOrd="0" destOrd="0" presId="urn:microsoft.com/office/officeart/2018/2/layout/IconVerticalSolidList"/>
    <dgm:cxn modelId="{066A26E0-6287-4257-AF00-1B756D62411D}" type="presParOf" srcId="{D5FED40B-5993-47C8-9E41-CD284A61BA78}" destId="{6D78002E-4756-4ECA-BE9D-163A19A5A4A3}" srcOrd="0" destOrd="0" presId="urn:microsoft.com/office/officeart/2018/2/layout/IconVerticalSolidList"/>
    <dgm:cxn modelId="{DCE059D3-738D-4ABD-8BF7-F3183BD7A104}" type="presParOf" srcId="{D5FED40B-5993-47C8-9E41-CD284A61BA78}" destId="{69F8E129-05BA-4023-94C0-9C7E7E2E3832}" srcOrd="1" destOrd="0" presId="urn:microsoft.com/office/officeart/2018/2/layout/IconVerticalSolidList"/>
    <dgm:cxn modelId="{2445A8C4-D083-4C82-AB68-7DD80E9049D2}" type="presParOf" srcId="{D5FED40B-5993-47C8-9E41-CD284A61BA78}" destId="{FBE8C199-7A64-4AFF-AC09-05646731D8E1}" srcOrd="2" destOrd="0" presId="urn:microsoft.com/office/officeart/2018/2/layout/IconVerticalSolidList"/>
    <dgm:cxn modelId="{7F42FF53-50E9-4E6B-ACA2-799FBCB94C77}" type="presParOf" srcId="{D5FED40B-5993-47C8-9E41-CD284A61BA78}" destId="{7D12124D-4E8A-479A-8A32-6F509D87B834}" srcOrd="3" destOrd="0" presId="urn:microsoft.com/office/officeart/2018/2/layout/IconVerticalSolidList"/>
    <dgm:cxn modelId="{13F79F2E-04EE-4AE8-A4EE-CDC762CA5633}" type="presParOf" srcId="{507FCF88-AC1C-4BE9-B77B-2443250A89BC}" destId="{C17A6CD7-9297-4871-963D-9B6D9251124B}" srcOrd="1" destOrd="0" presId="urn:microsoft.com/office/officeart/2018/2/layout/IconVerticalSolidList"/>
    <dgm:cxn modelId="{406F17AA-902B-45BC-8F2D-7540993D304E}" type="presParOf" srcId="{507FCF88-AC1C-4BE9-B77B-2443250A89BC}" destId="{D35F88ED-633C-43E2-AEF2-6987D1F57170}" srcOrd="2" destOrd="0" presId="urn:microsoft.com/office/officeart/2018/2/layout/IconVerticalSolidList"/>
    <dgm:cxn modelId="{12F59366-C765-4408-B26B-4C2C8068A8FF}" type="presParOf" srcId="{D35F88ED-633C-43E2-AEF2-6987D1F57170}" destId="{D2E3E658-8D53-407C-9142-573AEF6C88ED}" srcOrd="0" destOrd="0" presId="urn:microsoft.com/office/officeart/2018/2/layout/IconVerticalSolidList"/>
    <dgm:cxn modelId="{47CCCE88-3A54-4E34-98D1-78E05A3C0F5D}" type="presParOf" srcId="{D35F88ED-633C-43E2-AEF2-6987D1F57170}" destId="{CD234058-7E27-4441-A450-222C99EA17DF}" srcOrd="1" destOrd="0" presId="urn:microsoft.com/office/officeart/2018/2/layout/IconVerticalSolidList"/>
    <dgm:cxn modelId="{00609F22-25AE-45C0-AA95-AEC5FAD52A82}" type="presParOf" srcId="{D35F88ED-633C-43E2-AEF2-6987D1F57170}" destId="{D9756E19-4A95-4D8D-92A6-C41598F60DC5}" srcOrd="2" destOrd="0" presId="urn:microsoft.com/office/officeart/2018/2/layout/IconVerticalSolidList"/>
    <dgm:cxn modelId="{D4F5C609-1632-4CED-921B-C261945DB62D}" type="presParOf" srcId="{D35F88ED-633C-43E2-AEF2-6987D1F57170}" destId="{E50B2352-D749-4193-8E64-95AA72B3B8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01B11-84EE-4A44-965C-49BF6FC41AC5}">
      <dsp:nvSpPr>
        <dsp:cNvPr id="0" name=""/>
        <dsp:cNvSpPr/>
      </dsp:nvSpPr>
      <dsp:spPr>
        <a:xfrm rot="5400000">
          <a:off x="491779" y="1460929"/>
          <a:ext cx="2278695"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1997F-A357-4D51-9662-CF27AF6A1B1B}">
      <dsp:nvSpPr>
        <dsp:cNvPr id="0" name=""/>
        <dsp:cNvSpPr/>
      </dsp:nvSpPr>
      <dsp:spPr>
        <a:xfrm>
          <a:off x="1014257" y="4128"/>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Unlike most Regional District Committees, this is a “working” committee, not just a strategic committee.</a:t>
          </a:r>
        </a:p>
      </dsp:txBody>
      <dsp:txXfrm>
        <a:off x="1067931" y="57802"/>
        <a:ext cx="2946944" cy="1725227"/>
      </dsp:txXfrm>
    </dsp:sp>
    <dsp:sp modelId="{5BE929B4-AB2E-4DE1-B0EE-4AB3DD1E9B24}">
      <dsp:nvSpPr>
        <dsp:cNvPr id="0" name=""/>
        <dsp:cNvSpPr/>
      </dsp:nvSpPr>
      <dsp:spPr>
        <a:xfrm rot="2917010">
          <a:off x="1191266" y="3586103"/>
          <a:ext cx="2595750"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BDF23-FF41-44E0-B404-BB9913259FD2}">
      <dsp:nvSpPr>
        <dsp:cNvPr id="0" name=""/>
        <dsp:cNvSpPr/>
      </dsp:nvSpPr>
      <dsp:spPr>
        <a:xfrm>
          <a:off x="1014257" y="229484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members must have experience in education, health, probation, or welfare.</a:t>
          </a:r>
        </a:p>
      </dsp:txBody>
      <dsp:txXfrm>
        <a:off x="1067931" y="2348521"/>
        <a:ext cx="2946944" cy="1725227"/>
      </dsp:txXfrm>
    </dsp:sp>
    <dsp:sp modelId="{79743999-F167-47F8-BFE7-4A00129C0CC6}">
      <dsp:nvSpPr>
        <dsp:cNvPr id="0" name=""/>
        <dsp:cNvSpPr/>
      </dsp:nvSpPr>
      <dsp:spPr>
        <a:xfrm rot="19260895">
          <a:off x="3019654" y="3600717"/>
          <a:ext cx="3049309"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59006-4DAB-4F74-8E3E-E6CBD3377FA1}">
      <dsp:nvSpPr>
        <dsp:cNvPr id="0" name=""/>
        <dsp:cNvSpPr/>
      </dsp:nvSpPr>
      <dsp:spPr>
        <a:xfrm>
          <a:off x="2736297" y="4248464"/>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Members are also “volunteers” working on projects, whether its grant assessment, court watch, or advocacy work.</a:t>
          </a:r>
        </a:p>
      </dsp:txBody>
      <dsp:txXfrm>
        <a:off x="2789971" y="4302138"/>
        <a:ext cx="2946944" cy="1725227"/>
      </dsp:txXfrm>
    </dsp:sp>
    <dsp:sp modelId="{67FE3712-2C33-4189-9AE7-1CD867C1CEE9}">
      <dsp:nvSpPr>
        <dsp:cNvPr id="0" name=""/>
        <dsp:cNvSpPr/>
      </dsp:nvSpPr>
      <dsp:spPr>
        <a:xfrm rot="16200000">
          <a:off x="4573413" y="1473482"/>
          <a:ext cx="2312048"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26E6E-A996-4AF4-9F5A-3039C122C979}">
      <dsp:nvSpPr>
        <dsp:cNvPr id="0" name=""/>
        <dsp:cNvSpPr/>
      </dsp:nvSpPr>
      <dsp:spPr>
        <a:xfrm>
          <a:off x="5112567" y="232407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Sub-committees exist by resolution of the Committee; the Chair appoints sub-committee chairs; each committee must have a purpose.</a:t>
          </a:r>
        </a:p>
      </dsp:txBody>
      <dsp:txXfrm>
        <a:off x="5166241" y="2377751"/>
        <a:ext cx="2946944" cy="1725227"/>
      </dsp:txXfrm>
    </dsp:sp>
    <dsp:sp modelId="{D2B072CD-748A-40F4-BBE2-C4F68D3FA1FD}">
      <dsp:nvSpPr>
        <dsp:cNvPr id="0" name=""/>
        <dsp:cNvSpPr/>
      </dsp:nvSpPr>
      <dsp:spPr>
        <a:xfrm>
          <a:off x="5112567" y="5"/>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Other projects and arrangements are possible.</a:t>
          </a:r>
        </a:p>
      </dsp:txBody>
      <dsp:txXfrm>
        <a:off x="5166241" y="53679"/>
        <a:ext cx="2946944" cy="1725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002E-4756-4ECA-BE9D-163A19A5A4A3}">
      <dsp:nvSpPr>
        <dsp:cNvPr id="0" name=""/>
        <dsp:cNvSpPr/>
      </dsp:nvSpPr>
      <dsp:spPr>
        <a:xfrm>
          <a:off x="0" y="956928"/>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8E129-05BA-4023-94C0-9C7E7E2E3832}">
      <dsp:nvSpPr>
        <dsp:cNvPr id="0" name=""/>
        <dsp:cNvSpPr/>
      </dsp:nvSpPr>
      <dsp:spPr>
        <a:xfrm>
          <a:off x="534407" y="1354422"/>
          <a:ext cx="971650" cy="971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2124D-4E8A-479A-8A32-6F509D87B834}">
      <dsp:nvSpPr>
        <dsp:cNvPr id="0" name=""/>
        <dsp:cNvSpPr/>
      </dsp:nvSpPr>
      <dsp:spPr>
        <a:xfrm>
          <a:off x="2040466" y="956928"/>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a:t>ADVOCATE</a:t>
          </a:r>
          <a:r>
            <a:rPr lang="en-US" sz="2500" kern="1200"/>
            <a:t> – for Children and Families who may come in contact with the Courts &amp; Resource Agencies</a:t>
          </a:r>
        </a:p>
      </dsp:txBody>
      <dsp:txXfrm>
        <a:off x="2040466" y="956928"/>
        <a:ext cx="5520373" cy="1766637"/>
      </dsp:txXfrm>
    </dsp:sp>
    <dsp:sp modelId="{D2E3E658-8D53-407C-9142-573AEF6C88ED}">
      <dsp:nvSpPr>
        <dsp:cNvPr id="0" name=""/>
        <dsp:cNvSpPr/>
      </dsp:nvSpPr>
      <dsp:spPr>
        <a:xfrm>
          <a:off x="0" y="3165225"/>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34058-7E27-4441-A450-222C99EA17DF}">
      <dsp:nvSpPr>
        <dsp:cNvPr id="0" name=""/>
        <dsp:cNvSpPr/>
      </dsp:nvSpPr>
      <dsp:spPr>
        <a:xfrm>
          <a:off x="534407" y="3562719"/>
          <a:ext cx="971650" cy="971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352-D749-4193-8E64-95AA72B3B89F}">
      <dsp:nvSpPr>
        <dsp:cNvPr id="0" name=""/>
        <dsp:cNvSpPr/>
      </dsp:nvSpPr>
      <dsp:spPr>
        <a:xfrm>
          <a:off x="2040466" y="3165225"/>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dirty="0"/>
            <a:t>EDUCATE</a:t>
          </a:r>
          <a:r>
            <a:rPr lang="en-US" sz="2500" kern="1200" dirty="0"/>
            <a:t> – your council and community regarding these needs and gaps in the system</a:t>
          </a:r>
        </a:p>
      </dsp:txBody>
      <dsp:txXfrm>
        <a:off x="2040466" y="3165225"/>
        <a:ext cx="5520373" cy="1766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ABE02-A113-7145-C166-CFA30475130B}"/>
              </a:ext>
            </a:extLst>
          </p:cNvPr>
          <p:cNvSpPr>
            <a:spLocks noGrp="1"/>
          </p:cNvSpPr>
          <p:nvPr>
            <p:ph type="hdr" sz="quarter"/>
          </p:nvPr>
        </p:nvSpPr>
        <p:spPr>
          <a:xfrm>
            <a:off x="364998" y="288572"/>
            <a:ext cx="3044719" cy="467231"/>
          </a:xfrm>
          <a:prstGeom prst="rect">
            <a:avLst/>
          </a:prstGeom>
        </p:spPr>
        <p:txBody>
          <a:bodyPr vert="horz" lIns="93360" tIns="46680" rIns="93360" bIns="46680" rtlCol="0" anchor="ctr"/>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FD018DD-DBA4-A58F-F692-8AD40DCC3D01}"/>
              </a:ext>
            </a:extLst>
          </p:cNvPr>
          <p:cNvSpPr>
            <a:spLocks noGrp="1"/>
          </p:cNvSpPr>
          <p:nvPr>
            <p:ph type="dt" sz="quarter" idx="1"/>
          </p:nvPr>
        </p:nvSpPr>
        <p:spPr>
          <a:xfrm>
            <a:off x="3616558" y="288572"/>
            <a:ext cx="3044719" cy="467231"/>
          </a:xfrm>
          <a:prstGeom prst="rect">
            <a:avLst/>
          </a:prstGeom>
        </p:spPr>
        <p:txBody>
          <a:bodyPr vert="horz" lIns="93360" tIns="46680" rIns="93360" bIns="46680" rtlCol="0" anchor="ctr"/>
          <a:lstStyle>
            <a:lvl1pPr algn="r">
              <a:defRPr sz="1200"/>
            </a:lvl1pPr>
          </a:lstStyle>
          <a:p>
            <a:fld id="{E6860CDA-E468-DA44-BC52-B4C09C173619}" type="datetimeFigureOut">
              <a:rPr lang="en-US" smtClean="0">
                <a:latin typeface="Arial" panose="020B0604020202020204" pitchFamily="34" charset="0"/>
                <a:cs typeface="Arial" panose="020B0604020202020204" pitchFamily="34" charset="0"/>
              </a:rPr>
              <a:t>1/8/2026</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B44881F-953D-4B78-4FCE-176C9836D0B0}"/>
              </a:ext>
            </a:extLst>
          </p:cNvPr>
          <p:cNvSpPr>
            <a:spLocks noGrp="1"/>
          </p:cNvSpPr>
          <p:nvPr>
            <p:ph type="sldNum" sz="quarter" idx="3"/>
          </p:nvPr>
        </p:nvSpPr>
        <p:spPr>
          <a:xfrm>
            <a:off x="3616558" y="8556474"/>
            <a:ext cx="3044719" cy="467230"/>
          </a:xfrm>
          <a:prstGeom prst="rect">
            <a:avLst/>
          </a:prstGeom>
        </p:spPr>
        <p:txBody>
          <a:bodyPr vert="horz" lIns="93360" tIns="46680" rIns="93360" bIns="46680" rtlCol="0" anchor="b"/>
          <a:lstStyle>
            <a:lvl1pPr algn="r">
              <a:defRPr sz="1200"/>
            </a:lvl1pPr>
          </a:lstStyle>
          <a:p>
            <a:fld id="{85BED5F4-831E-4E43-837A-3D5F207AEEB9}"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BEDFC71-A582-EC07-6285-9C60A17B7AE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364998" y="8790089"/>
            <a:ext cx="1181337" cy="295231"/>
          </a:xfrm>
          <a:prstGeom prst="rect">
            <a:avLst/>
          </a:prstGeom>
        </p:spPr>
      </p:pic>
    </p:spTree>
    <p:extLst>
      <p:ext uri="{BB962C8B-B14F-4D97-AF65-F5344CB8AC3E}">
        <p14:creationId xmlns:p14="http://schemas.microsoft.com/office/powerpoint/2010/main" val="268742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188680B0-30E7-8B4F-9A83-21E7178BB20B}" type="datetimeFigureOut">
              <a:rPr lang="en-US" smtClean="0"/>
              <a:t>1/8/2026</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9CD5BB9-FB3B-7D4A-AACE-B0EF34D22D7B}" type="slidenum">
              <a:rPr lang="en-US" smtClean="0"/>
              <a:t>‹#›</a:t>
            </a:fld>
            <a:endParaRPr lang="en-US"/>
          </a:p>
        </p:txBody>
      </p:sp>
    </p:spTree>
    <p:extLst>
      <p:ext uri="{BB962C8B-B14F-4D97-AF65-F5344CB8AC3E}">
        <p14:creationId xmlns:p14="http://schemas.microsoft.com/office/powerpoint/2010/main" val="406021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a:t>
            </a:fld>
            <a:endParaRPr lang="en-US"/>
          </a:p>
        </p:txBody>
      </p:sp>
    </p:spTree>
    <p:extLst>
      <p:ext uri="{BB962C8B-B14F-4D97-AF65-F5344CB8AC3E}">
        <p14:creationId xmlns:p14="http://schemas.microsoft.com/office/powerpoint/2010/main" val="81977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10</a:t>
            </a:fld>
            <a:endParaRPr lang="en-US"/>
          </a:p>
        </p:txBody>
      </p:sp>
    </p:spTree>
    <p:extLst>
      <p:ext uri="{BB962C8B-B14F-4D97-AF65-F5344CB8AC3E}">
        <p14:creationId xmlns:p14="http://schemas.microsoft.com/office/powerpoint/2010/main" val="373383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11</a:t>
            </a:fld>
            <a:endParaRPr lang="en-US"/>
          </a:p>
        </p:txBody>
      </p:sp>
    </p:spTree>
    <p:extLst>
      <p:ext uri="{BB962C8B-B14F-4D97-AF65-F5344CB8AC3E}">
        <p14:creationId xmlns:p14="http://schemas.microsoft.com/office/powerpoint/2010/main" val="55867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12</a:t>
            </a:fld>
            <a:endParaRPr lang="en-US"/>
          </a:p>
        </p:txBody>
      </p:sp>
    </p:spTree>
    <p:extLst>
      <p:ext uri="{BB962C8B-B14F-4D97-AF65-F5344CB8AC3E}">
        <p14:creationId xmlns:p14="http://schemas.microsoft.com/office/powerpoint/2010/main" val="3673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13</a:t>
            </a:fld>
            <a:endParaRPr lang="en-US"/>
          </a:p>
        </p:txBody>
      </p:sp>
    </p:spTree>
    <p:extLst>
      <p:ext uri="{BB962C8B-B14F-4D97-AF65-F5344CB8AC3E}">
        <p14:creationId xmlns:p14="http://schemas.microsoft.com/office/powerpoint/2010/main" val="106827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14</a:t>
            </a:fld>
            <a:endParaRPr lang="en-US"/>
          </a:p>
        </p:txBody>
      </p:sp>
    </p:spTree>
    <p:extLst>
      <p:ext uri="{BB962C8B-B14F-4D97-AF65-F5344CB8AC3E}">
        <p14:creationId xmlns:p14="http://schemas.microsoft.com/office/powerpoint/2010/main" val="114492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15</a:t>
            </a:fld>
            <a:endParaRPr lang="en-US"/>
          </a:p>
        </p:txBody>
      </p:sp>
    </p:spTree>
    <p:extLst>
      <p:ext uri="{BB962C8B-B14F-4D97-AF65-F5344CB8AC3E}">
        <p14:creationId xmlns:p14="http://schemas.microsoft.com/office/powerpoint/2010/main" val="13422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Sr. Manager</a:t>
            </a:r>
          </a:p>
        </p:txBody>
      </p:sp>
      <p:sp>
        <p:nvSpPr>
          <p:cNvPr id="4" name="Slide Number Placeholder 3"/>
          <p:cNvSpPr>
            <a:spLocks noGrp="1"/>
          </p:cNvSpPr>
          <p:nvPr>
            <p:ph type="sldNum" sz="quarter" idx="10"/>
          </p:nvPr>
        </p:nvSpPr>
        <p:spPr/>
        <p:txBody>
          <a:bodyPr/>
          <a:lstStyle/>
          <a:p>
            <a:fld id="{99CD5BB9-FB3B-7D4A-AACE-B0EF34D22D7B}" type="slidenum">
              <a:rPr lang="en-US" smtClean="0"/>
              <a:t>2</a:t>
            </a:fld>
            <a:endParaRPr lang="en-US"/>
          </a:p>
        </p:txBody>
      </p:sp>
    </p:spTree>
    <p:extLst>
      <p:ext uri="{BB962C8B-B14F-4D97-AF65-F5344CB8AC3E}">
        <p14:creationId xmlns:p14="http://schemas.microsoft.com/office/powerpoint/2010/main" val="8303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panose="020B0604020202020204" pitchFamily="34" charset="0"/>
              <a:buChar char="•"/>
            </a:pPr>
            <a:r>
              <a:rPr lang="en-US" dirty="0">
                <a:solidFill>
                  <a:srgbClr val="4D4F53"/>
                </a:solidFill>
              </a:rPr>
              <a:t>The Victoria Family Court Committee was created in the 1960s, with Victoria, Saanich, Oak Bay, and Esquimalt as members, under the now-</a:t>
            </a:r>
            <a:r>
              <a:rPr lang="en-US" i="1" dirty="0">
                <a:solidFill>
                  <a:srgbClr val="4D4F53"/>
                </a:solidFill>
              </a:rPr>
              <a:t>Provincial Court Act</a:t>
            </a:r>
            <a:r>
              <a:rPr lang="en-US" dirty="0">
                <a:solidFill>
                  <a:srgbClr val="4D4F53"/>
                </a:solidFill>
              </a:rPr>
              <a:t>. </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At the same time, CRD was tasked with constructing and paying for the Family and Children’s Court Building.</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In the late 1980s, the Letters Patent were amended to task CRD with funding and participating in the Family Court Committee. The Committee was designed a “Youth Justice Committee” by BC’s Minister of Attorney General under the now-</a:t>
            </a:r>
            <a:r>
              <a:rPr lang="en-US" i="1" dirty="0">
                <a:solidFill>
                  <a:srgbClr val="4D4F53"/>
                </a:solidFill>
              </a:rPr>
              <a:t>Youth Criminal Justice Act</a:t>
            </a:r>
            <a:r>
              <a:rPr lang="en-US" dirty="0">
                <a:solidFill>
                  <a:srgbClr val="4D4F53"/>
                </a:solidFill>
              </a:rPr>
              <a:t>. Around this time, 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the 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On late 1990s, the Service was amended to provide grants to CRAT and other “Board approved” committees;</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2019, an informal service review was initiated, which resulted in the Committee deciding to become a CRD “Commission” and a commission bylaw being adopted by the CRD Board.</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3</a:t>
            </a:fld>
            <a:endParaRPr lang="en-US"/>
          </a:p>
        </p:txBody>
      </p:sp>
    </p:spTree>
    <p:extLst>
      <p:ext uri="{BB962C8B-B14F-4D97-AF65-F5344CB8AC3E}">
        <p14:creationId xmlns:p14="http://schemas.microsoft.com/office/powerpoint/2010/main" val="163407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pPr>
            <a:r>
              <a:rPr lang="en-US" sz="1200" i="1" dirty="0">
                <a:solidFill>
                  <a:srgbClr val="4D4F53"/>
                </a:solidFill>
              </a:rPr>
              <a:t>Provincial Court Act</a:t>
            </a:r>
            <a:r>
              <a:rPr lang="en-US" sz="1200" dirty="0">
                <a:solidFill>
                  <a:srgbClr val="4D4F53"/>
                </a:solidFill>
              </a:rPr>
              <a:t> – Family Court Committee</a:t>
            </a:r>
          </a:p>
          <a:p>
            <a:pPr marL="285750" indent="-285750">
              <a:lnSpc>
                <a:spcPct val="100000"/>
              </a:lnSpc>
              <a:spcBef>
                <a:spcPts val="1000"/>
              </a:spcBef>
              <a:buFontTx/>
              <a:buChar char="-"/>
            </a:pPr>
            <a:r>
              <a:rPr lang="en-US" dirty="0">
                <a:solidFill>
                  <a:srgbClr val="4D4F53"/>
                </a:solidFill>
              </a:rPr>
              <a:t>4x per year to canvass resources for children and family matters</a:t>
            </a:r>
          </a:p>
          <a:p>
            <a:pPr marL="285750" indent="-285750">
              <a:lnSpc>
                <a:spcPct val="100000"/>
              </a:lnSpc>
              <a:spcBef>
                <a:spcPts val="1000"/>
              </a:spcBef>
              <a:buFontTx/>
              <a:buChar char="-"/>
            </a:pPr>
            <a:r>
              <a:rPr lang="en-US" sz="1200" dirty="0">
                <a:solidFill>
                  <a:srgbClr val="4D4F53"/>
                </a:solidFill>
              </a:rPr>
              <a:t>Provide annual recommendation to Provincial A</a:t>
            </a:r>
            <a:r>
              <a:rPr lang="en-US" dirty="0">
                <a:solidFill>
                  <a:srgbClr val="4D4F53"/>
                </a:solidFill>
              </a:rPr>
              <a:t>ttorney General and member municipalities</a:t>
            </a:r>
          </a:p>
          <a:p>
            <a:pPr marL="285750" indent="-285750">
              <a:lnSpc>
                <a:spcPct val="100000"/>
              </a:lnSpc>
              <a:spcBef>
                <a:spcPts val="1000"/>
              </a:spcBef>
              <a:buFontTx/>
              <a:buChar char="-"/>
            </a:pPr>
            <a:r>
              <a:rPr lang="en-US" dirty="0">
                <a:solidFill>
                  <a:srgbClr val="4D4F53"/>
                </a:solidFill>
              </a:rPr>
              <a:t>Do other tasks as directed by the Court</a:t>
            </a:r>
          </a:p>
          <a:p>
            <a:pPr>
              <a:lnSpc>
                <a:spcPct val="100000"/>
              </a:lnSpc>
              <a:spcBef>
                <a:spcPts val="1000"/>
              </a:spcBef>
            </a:pPr>
            <a:r>
              <a:rPr lang="en-US" i="1" dirty="0">
                <a:solidFill>
                  <a:srgbClr val="4D4F53"/>
                </a:solidFill>
              </a:rPr>
              <a:t>Youth Criminal Justice Act</a:t>
            </a:r>
            <a:r>
              <a:rPr lang="en-US" dirty="0">
                <a:solidFill>
                  <a:srgbClr val="4D4F53"/>
                </a:solidFill>
              </a:rPr>
              <a:t> – Y/Justice Committee</a:t>
            </a:r>
          </a:p>
          <a:p>
            <a:pPr marL="285750" indent="-285750">
              <a:lnSpc>
                <a:spcPct val="100000"/>
              </a:lnSpc>
              <a:spcBef>
                <a:spcPts val="1000"/>
              </a:spcBef>
              <a:buFontTx/>
              <a:buChar char="-"/>
            </a:pPr>
            <a:r>
              <a:rPr lang="en-US" dirty="0">
                <a:solidFill>
                  <a:srgbClr val="4D4F53"/>
                </a:solidFill>
              </a:rPr>
              <a:t>Tasks as assigned by the person creating the Committee</a:t>
            </a:r>
          </a:p>
          <a:p>
            <a:pPr marL="285750" indent="-285750">
              <a:lnSpc>
                <a:spcPct val="100000"/>
              </a:lnSpc>
              <a:spcBef>
                <a:spcPts val="1000"/>
              </a:spcBef>
              <a:buFontTx/>
              <a:buChar char="-"/>
            </a:pPr>
            <a:r>
              <a:rPr lang="en-US" dirty="0">
                <a:solidFill>
                  <a:srgbClr val="4D4F53"/>
                </a:solidFill>
              </a:rPr>
              <a:t>If requested, act as a “conference” for designated organizations</a:t>
            </a:r>
          </a:p>
          <a:p>
            <a:pPr marL="285750" indent="-285750">
              <a:lnSpc>
                <a:spcPct val="100000"/>
              </a:lnSpc>
              <a:spcBef>
                <a:spcPts val="1000"/>
              </a:spcBef>
              <a:buFontTx/>
              <a:buChar char="-"/>
            </a:pPr>
            <a:r>
              <a:rPr lang="en-US" dirty="0">
                <a:solidFill>
                  <a:srgbClr val="4D4F53"/>
                </a:solidFill>
              </a:rPr>
              <a:t>Was designated organization for youth custody</a:t>
            </a:r>
          </a:p>
          <a:p>
            <a:pPr marL="285750" indent="-285750">
              <a:lnSpc>
                <a:spcPct val="100000"/>
              </a:lnSpc>
              <a:spcBef>
                <a:spcPts val="1000"/>
              </a:spcBef>
              <a:buFontTx/>
              <a:buChar char="-"/>
            </a:pPr>
            <a:endParaRPr lang="en-US" dirty="0">
              <a:solidFill>
                <a:srgbClr val="4D4F53"/>
              </a:solidFill>
            </a:endParaRPr>
          </a:p>
          <a:p>
            <a:pPr>
              <a:lnSpc>
                <a:spcPct val="100000"/>
              </a:lnSpc>
              <a:spcBef>
                <a:spcPts val="1000"/>
              </a:spcBef>
            </a:pPr>
            <a:r>
              <a:rPr lang="en-US" dirty="0">
                <a:solidFill>
                  <a:srgbClr val="4D4F53"/>
                </a:solidFill>
              </a:rPr>
              <a:t>CRD Bylaw No. 2560 &amp; 4453</a:t>
            </a:r>
          </a:p>
          <a:p>
            <a:pPr marL="457200" indent="-457200">
              <a:buAutoNum type="alphaLcParenBoth"/>
            </a:pPr>
            <a:r>
              <a:rPr lang="en-CA" sz="1200" dirty="0">
                <a:effectLst/>
                <a:latin typeface="Arial" panose="020B0604020202020204" pitchFamily="34" charset="0"/>
              </a:rPr>
              <a:t>to identify, inform, educate, advocate for, and report on gaps in regional resources for youth justice and family court issues; </a:t>
            </a:r>
          </a:p>
          <a:p>
            <a:pPr marL="457200" indent="-457200">
              <a:buAutoNum type="alphaLcParenBoth"/>
            </a:pPr>
            <a:endParaRPr lang="en-CA" sz="1200" dirty="0">
              <a:effectLst/>
              <a:latin typeface="Arial" panose="020B0604020202020204" pitchFamily="34" charset="0"/>
            </a:endParaRPr>
          </a:p>
          <a:p>
            <a:r>
              <a:rPr lang="en-CA" sz="1200" dirty="0">
                <a:effectLst/>
                <a:latin typeface="Arial" panose="020B0604020202020204" pitchFamily="34" charset="0"/>
              </a:rPr>
              <a:t>(b) to act as a resource for the public and youth and family organizations; and</a:t>
            </a:r>
          </a:p>
          <a:p>
            <a:r>
              <a:rPr lang="en-CA" sz="1200" dirty="0">
                <a:effectLst/>
                <a:latin typeface="Arial" panose="020B0604020202020204" pitchFamily="34" charset="0"/>
              </a:rPr>
              <a:t> </a:t>
            </a:r>
          </a:p>
          <a:p>
            <a:r>
              <a:rPr lang="en-CA" sz="1200" dirty="0">
                <a:effectLst/>
                <a:latin typeface="Arial" panose="020B0604020202020204" pitchFamily="34" charset="0"/>
              </a:rPr>
              <a:t>(c) to encourage collaboration between and visibility of community services. </a:t>
            </a:r>
          </a:p>
          <a:p>
            <a:pPr>
              <a:lnSpc>
                <a:spcPct val="100000"/>
              </a:lnSpc>
              <a:spcBef>
                <a:spcPts val="1000"/>
              </a:spcBef>
            </a:pPr>
            <a:endParaRPr lang="en-US" dirty="0">
              <a:solidFill>
                <a:srgbClr val="4D4F53"/>
              </a:solidFill>
            </a:endParaRPr>
          </a:p>
          <a:p>
            <a:pPr marL="285750" indent="-285750">
              <a:lnSpc>
                <a:spcPct val="100000"/>
              </a:lnSpc>
              <a:spcBef>
                <a:spcPts val="1000"/>
              </a:spcBef>
              <a:buFontTx/>
              <a:buChar char="-"/>
            </a:pPr>
            <a:r>
              <a:rPr lang="en-US" dirty="0">
                <a:solidFill>
                  <a:srgbClr val="4D4F53"/>
                </a:solidFill>
              </a:rPr>
              <a:t>Grants to community organizations</a:t>
            </a:r>
          </a:p>
          <a:p>
            <a:pPr marL="285750" indent="-285750">
              <a:lnSpc>
                <a:spcPct val="100000"/>
              </a:lnSpc>
              <a:spcBef>
                <a:spcPts val="1000"/>
              </a:spcBef>
              <a:buFontTx/>
              <a:buChar char="-"/>
            </a:pPr>
            <a:r>
              <a:rPr lang="en-US" dirty="0">
                <a:solidFill>
                  <a:srgbClr val="4D4F53"/>
                </a:solidFill>
              </a:rPr>
              <a:t>Take positions within its mandate and advocate on policy, legislation, and services affecting families and youth justice in the region</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4</a:t>
            </a:fld>
            <a:endParaRPr lang="en-US"/>
          </a:p>
        </p:txBody>
      </p:sp>
    </p:spTree>
    <p:extLst>
      <p:ext uri="{BB962C8B-B14F-4D97-AF65-F5344CB8AC3E}">
        <p14:creationId xmlns:p14="http://schemas.microsoft.com/office/powerpoint/2010/main" val="31936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5</a:t>
            </a:fld>
            <a:endParaRPr lang="en-US"/>
          </a:p>
        </p:txBody>
      </p:sp>
    </p:spTree>
    <p:extLst>
      <p:ext uri="{BB962C8B-B14F-4D97-AF65-F5344CB8AC3E}">
        <p14:creationId xmlns:p14="http://schemas.microsoft.com/office/powerpoint/2010/main" val="152740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6</a:t>
            </a:fld>
            <a:endParaRPr lang="en-US"/>
          </a:p>
        </p:txBody>
      </p:sp>
    </p:spTree>
    <p:extLst>
      <p:ext uri="{BB962C8B-B14F-4D97-AF65-F5344CB8AC3E}">
        <p14:creationId xmlns:p14="http://schemas.microsoft.com/office/powerpoint/2010/main" val="116788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7</a:t>
            </a:fld>
            <a:endParaRPr lang="en-US"/>
          </a:p>
        </p:txBody>
      </p:sp>
    </p:spTree>
    <p:extLst>
      <p:ext uri="{BB962C8B-B14F-4D97-AF65-F5344CB8AC3E}">
        <p14:creationId xmlns:p14="http://schemas.microsoft.com/office/powerpoint/2010/main" val="371805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8</a:t>
            </a:fld>
            <a:endParaRPr lang="en-US"/>
          </a:p>
        </p:txBody>
      </p:sp>
    </p:spTree>
    <p:extLst>
      <p:ext uri="{BB962C8B-B14F-4D97-AF65-F5344CB8AC3E}">
        <p14:creationId xmlns:p14="http://schemas.microsoft.com/office/powerpoint/2010/main" val="23277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9</a:t>
            </a:fld>
            <a:endParaRPr lang="en-US"/>
          </a:p>
        </p:txBody>
      </p:sp>
    </p:spTree>
    <p:extLst>
      <p:ext uri="{BB962C8B-B14F-4D97-AF65-F5344CB8AC3E}">
        <p14:creationId xmlns:p14="http://schemas.microsoft.com/office/powerpoint/2010/main" val="12463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cean)">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F93AE62-D632-4E14-001D-846D4CEDC60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15449" y="0"/>
            <a:ext cx="12176551" cy="6210298"/>
          </a:xfrm>
        </p:spPr>
        <p:txBody>
          <a:bodyPr/>
          <a:lstStyle/>
          <a:p>
            <a:endParaRPr lang="en-CA"/>
          </a:p>
        </p:txBody>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pic>
        <p:nvPicPr>
          <p:cNvPr id="38" name="Graphic 37">
            <a:extLst>
              <a:ext uri="{FF2B5EF4-FFF2-40B4-BE49-F238E27FC236}">
                <a16:creationId xmlns:a16="http://schemas.microsoft.com/office/drawing/2014/main" id="{A756610B-D0D2-1097-DF9A-30355A3FC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Date Placeholder 9">
            <a:extLst>
              <a:ext uri="{FF2B5EF4-FFF2-40B4-BE49-F238E27FC236}">
                <a16:creationId xmlns:a16="http://schemas.microsoft.com/office/drawing/2014/main" id="{EDD4A9C2-257A-3541-C663-03C00DAC5772}"/>
              </a:ext>
            </a:extLst>
          </p:cNvPr>
          <p:cNvSpPr>
            <a:spLocks noGrp="1"/>
          </p:cNvSpPr>
          <p:nvPr>
            <p:ph type="dt" sz="half" idx="15"/>
          </p:nvPr>
        </p:nvSpPr>
        <p:spPr/>
        <p:txBody>
          <a:bodyPr/>
          <a:lstStyle/>
          <a:p>
            <a:fld id="{8C6F7951-3EFA-49F2-A4DD-0ED289B0BEE5}" type="datetime1">
              <a:rPr lang="en-CA" smtClean="0"/>
              <a:t>2026-01-08</a:t>
            </a:fld>
            <a:endParaRPr lang="en-US"/>
          </a:p>
        </p:txBody>
      </p:sp>
      <p:sp>
        <p:nvSpPr>
          <p:cNvPr id="11" name="Footer Placeholder 10">
            <a:extLst>
              <a:ext uri="{FF2B5EF4-FFF2-40B4-BE49-F238E27FC236}">
                <a16:creationId xmlns:a16="http://schemas.microsoft.com/office/drawing/2014/main" id="{2631BB34-CE1F-C331-9B39-ADE657B1C1E5}"/>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5C4A0FDF-8192-6438-A624-7C40D7AD951C}"/>
              </a:ext>
            </a:extLst>
          </p:cNvPr>
          <p:cNvSpPr>
            <a:spLocks noGrp="1"/>
          </p:cNvSpPr>
          <p:nvPr>
            <p:ph type="sldNum" sz="quarter" idx="17"/>
          </p:nvPr>
        </p:nvSpPr>
        <p:spPr/>
        <p:txBody>
          <a:bodyPr/>
          <a:lstStyle/>
          <a:p>
            <a:fld id="{30D86C84-F8D5-E34D-B6A7-E6AF53844E44}" type="slidenum">
              <a:rPr lang="en-US" smtClean="0"/>
              <a:pPr/>
              <a:t>‹#›</a:t>
            </a:fld>
            <a:endParaRPr lang="en-US" dirty="0"/>
          </a:p>
        </p:txBody>
      </p:sp>
      <p:sp>
        <p:nvSpPr>
          <p:cNvPr id="13" name="Slide Number Placeholder 5">
            <a:extLst>
              <a:ext uri="{FF2B5EF4-FFF2-40B4-BE49-F238E27FC236}">
                <a16:creationId xmlns:a16="http://schemas.microsoft.com/office/drawing/2014/main" id="{2BA994F4-9221-9227-4BB8-799020DF782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0972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BBBF8-FBC3-49EC-A008-0847532673AE}"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830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B6DD07-C002-4198-AA51-F6C6121056FC}"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95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5774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49825B7-2B01-47C1-80E0-2E274268FD91}"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0524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FF4934-CDC7-4B60-97FD-E2E15B5ABDAA}"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246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2074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5EC6BB4-1996-469C-8F1F-09779EE58169}"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64164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73F7232-26A4-4C70-94A2-A095FDB07253}"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10594"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75748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EB8DB629-FDA1-4B1E-B658-9508C1435F93}"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00000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Midn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98589874-D518-9467-B874-3487BECFA21C}"/>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D92B151F-ED86-44D2-ACD3-3822848E6FF2}"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7141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Charco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8D8B4FB-54C5-A0CC-BA87-AF00957FC15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7219FEA-55BC-499F-8DB3-7EA3DAF929F2}"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3350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Fla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20C04ADD-24E3-A9E4-1430-204D2A01EB9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021B597-835B-4E56-BF5B-000F80568536}"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2453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dn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BA0AA72E-90DE-4268-9208-5069F894A8CB}" type="datetime1">
              <a:rPr lang="en-CA" smtClean="0"/>
              <a:t>2026-01-08</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9792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Sk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8FA57E4F-A8DC-CDE5-3307-4C2C76A0B9D4}"/>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13A1204A-EE12-4875-91AB-259CD1607308}"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6751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in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43B32E2-B156-6384-81A4-9CBEFB2CF325}"/>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0F1BB70-88B8-4511-9977-A918A21B7287}"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0870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hasCustomPrompt="1"/>
          </p:nvPr>
        </p:nvSpPr>
        <p:spPr>
          <a:xfrm>
            <a:off x="838200" y="193765"/>
            <a:ext cx="7634064" cy="1080000"/>
          </a:xfrm>
          <a:prstGeom prst="rect">
            <a:avLst/>
          </a:prstGeom>
        </p:spPr>
        <p:txBody>
          <a:bodyPr/>
          <a:lstStyle/>
          <a:p>
            <a:r>
              <a:rPr lang="en-US" dirty="0"/>
              <a:t>Agenda</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7BE08DE-6093-404D-9745-62DEB8A9FDBF}"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1" name="Picture Placeholder 22">
            <a:extLst>
              <a:ext uri="{FF2B5EF4-FFF2-40B4-BE49-F238E27FC236}">
                <a16:creationId xmlns:a16="http://schemas.microsoft.com/office/drawing/2014/main" id="{D1C1FC30-716E-18E4-7D01-FE70360D159A}"/>
              </a:ext>
            </a:extLst>
          </p:cNvPr>
          <p:cNvSpPr>
            <a:spLocks noGrp="1"/>
          </p:cNvSpPr>
          <p:nvPr>
            <p:ph type="pic" sz="quarter" idx="14"/>
          </p:nvPr>
        </p:nvSpPr>
        <p:spPr>
          <a:xfrm>
            <a:off x="8904312" y="0"/>
            <a:ext cx="3287688" cy="6210300"/>
          </a:xfrm>
          <a:blipFill>
            <a:blip r:embed="rId4" cstate="screen">
              <a:extLst>
                <a:ext uri="{28A0092B-C50C-407E-A947-70E740481C1C}">
                  <a14:useLocalDpi xmlns:a14="http://schemas.microsoft.com/office/drawing/2010/main"/>
                </a:ext>
              </a:extLst>
            </a:blip>
            <a:stretch>
              <a:fillRect/>
            </a:stretch>
          </a:blipFill>
        </p:spPr>
        <p:txBody>
          <a:bodyPr/>
          <a:lstStyle/>
          <a:p>
            <a:endParaRPr lang="en-CA"/>
          </a:p>
        </p:txBody>
      </p:sp>
    </p:spTree>
    <p:extLst>
      <p:ext uri="{BB962C8B-B14F-4D97-AF65-F5344CB8AC3E}">
        <p14:creationId xmlns:p14="http://schemas.microsoft.com/office/powerpoint/2010/main" val="52692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10515600" cy="10800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4279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8B954B6-06AD-4965-8A80-7BEAE273E67B}"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4795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7525"/>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DDBD9C1-080E-4136-BA72-4001B910FC8C}"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21" name="Picture Placeholder 22">
            <a:extLst>
              <a:ext uri="{FF2B5EF4-FFF2-40B4-BE49-F238E27FC236}">
                <a16:creationId xmlns:a16="http://schemas.microsoft.com/office/drawing/2014/main" id="{BE533000-2EBB-AE43-CF57-FAF52208F73A}"/>
              </a:ext>
            </a:extLst>
          </p:cNvPr>
          <p:cNvSpPr>
            <a:spLocks noGrp="1"/>
          </p:cNvSpPr>
          <p:nvPr>
            <p:ph type="pic" sz="quarter" idx="14"/>
          </p:nvPr>
        </p:nvSpPr>
        <p:spPr>
          <a:xfrm>
            <a:off x="0" y="2426150"/>
            <a:ext cx="12192000" cy="3784150"/>
          </a:xfrm>
          <a:blipFill>
            <a:blip r:embed="rId4" cstate="screen">
              <a:extLst>
                <a:ext uri="{28A0092B-C50C-407E-A947-70E740481C1C}">
                  <a14:useLocalDpi xmlns:a14="http://schemas.microsoft.com/office/drawing/2010/main"/>
                </a:ext>
              </a:extLst>
            </a:blip>
            <a:stretch>
              <a:fillRect/>
            </a:stretch>
          </a:blipFill>
        </p:spPr>
      </p:sp>
      <p:sp>
        <p:nvSpPr>
          <p:cNvPr id="11" name="Slide Number Placeholder 5">
            <a:extLst>
              <a:ext uri="{FF2B5EF4-FFF2-40B4-BE49-F238E27FC236}">
                <a16:creationId xmlns:a16="http://schemas.microsoft.com/office/drawing/2014/main" id="{94AFB55A-2C43-36E9-16EF-A60F640AD504}"/>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19365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5483D01-BBEF-470A-B59B-1480AC70CE2F}"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grpSp>
        <p:nvGrpSpPr>
          <p:cNvPr id="11" name="Group 10">
            <a:extLst>
              <a:ext uri="{FF2B5EF4-FFF2-40B4-BE49-F238E27FC236}">
                <a16:creationId xmlns:a16="http://schemas.microsoft.com/office/drawing/2014/main" id="{700D787C-F60B-6602-E627-DDCC63E27984}"/>
              </a:ext>
            </a:extLst>
          </p:cNvPr>
          <p:cNvGrpSpPr/>
          <p:nvPr userDrawn="1"/>
        </p:nvGrpSpPr>
        <p:grpSpPr>
          <a:xfrm>
            <a:off x="838200" y="2264306"/>
            <a:ext cx="10515600" cy="3396942"/>
            <a:chOff x="242846" y="1451272"/>
            <a:chExt cx="16266694" cy="4955947"/>
          </a:xfrm>
        </p:grpSpPr>
        <p:cxnSp>
          <p:nvCxnSpPr>
            <p:cNvPr id="12" name="Прямая соединительная линия 10">
              <a:extLst>
                <a:ext uri="{FF2B5EF4-FFF2-40B4-BE49-F238E27FC236}">
                  <a16:creationId xmlns:a16="http://schemas.microsoft.com/office/drawing/2014/main" id="{32C02137-4C82-8BB1-8E56-BDDDC1AB816A}"/>
                </a:ext>
              </a:extLst>
            </p:cNvPr>
            <p:cNvCxnSpPr>
              <a:cxnSpLocks/>
            </p:cNvCxnSpPr>
            <p:nvPr/>
          </p:nvCxnSpPr>
          <p:spPr>
            <a:xfrm>
              <a:off x="8400257" y="1451272"/>
              <a:ext cx="0" cy="49559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1">
              <a:extLst>
                <a:ext uri="{FF2B5EF4-FFF2-40B4-BE49-F238E27FC236}">
                  <a16:creationId xmlns:a16="http://schemas.microsoft.com/office/drawing/2014/main" id="{67A23B95-51DF-621A-D370-EBF939FA95AB}"/>
                </a:ext>
              </a:extLst>
            </p:cNvPr>
            <p:cNvCxnSpPr/>
            <p:nvPr/>
          </p:nvCxnSpPr>
          <p:spPr>
            <a:xfrm>
              <a:off x="242846" y="3865878"/>
              <a:ext cx="162666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Content Placeholder 2">
            <a:extLst>
              <a:ext uri="{FF2B5EF4-FFF2-40B4-BE49-F238E27FC236}">
                <a16:creationId xmlns:a16="http://schemas.microsoft.com/office/drawing/2014/main" id="{CCF1CDB6-D79F-7071-69F3-72E000DA65A0}"/>
              </a:ext>
            </a:extLst>
          </p:cNvPr>
          <p:cNvSpPr>
            <a:spLocks noGrp="1"/>
          </p:cNvSpPr>
          <p:nvPr>
            <p:ph idx="13"/>
          </p:nvPr>
        </p:nvSpPr>
        <p:spPr>
          <a:xfrm>
            <a:off x="1991544"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16" name="Content Placeholder 2">
            <a:extLst>
              <a:ext uri="{FF2B5EF4-FFF2-40B4-BE49-F238E27FC236}">
                <a16:creationId xmlns:a16="http://schemas.microsoft.com/office/drawing/2014/main" id="{21900CAE-C003-40F3-6AB9-20C81D654F31}"/>
              </a:ext>
            </a:extLst>
          </p:cNvPr>
          <p:cNvSpPr>
            <a:spLocks noGrp="1"/>
          </p:cNvSpPr>
          <p:nvPr>
            <p:ph idx="14"/>
          </p:nvPr>
        </p:nvSpPr>
        <p:spPr>
          <a:xfrm>
            <a:off x="7492459"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3" name="Content Placeholder 2">
            <a:extLst>
              <a:ext uri="{FF2B5EF4-FFF2-40B4-BE49-F238E27FC236}">
                <a16:creationId xmlns:a16="http://schemas.microsoft.com/office/drawing/2014/main" id="{A812CF17-627C-6FD4-7104-7D8FC4A71FA9}"/>
              </a:ext>
            </a:extLst>
          </p:cNvPr>
          <p:cNvSpPr>
            <a:spLocks noGrp="1"/>
          </p:cNvSpPr>
          <p:nvPr>
            <p:ph idx="15"/>
          </p:nvPr>
        </p:nvSpPr>
        <p:spPr>
          <a:xfrm>
            <a:off x="1991544"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4" name="Content Placeholder 2">
            <a:extLst>
              <a:ext uri="{FF2B5EF4-FFF2-40B4-BE49-F238E27FC236}">
                <a16:creationId xmlns:a16="http://schemas.microsoft.com/office/drawing/2014/main" id="{C5641B56-3BFE-893C-D76A-BA0C2E5C6E71}"/>
              </a:ext>
            </a:extLst>
          </p:cNvPr>
          <p:cNvSpPr>
            <a:spLocks noGrp="1"/>
          </p:cNvSpPr>
          <p:nvPr>
            <p:ph idx="16"/>
          </p:nvPr>
        </p:nvSpPr>
        <p:spPr>
          <a:xfrm>
            <a:off x="7492459"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5" name="Picture Placeholder 22">
            <a:extLst>
              <a:ext uri="{FF2B5EF4-FFF2-40B4-BE49-F238E27FC236}">
                <a16:creationId xmlns:a16="http://schemas.microsoft.com/office/drawing/2014/main" id="{B4038812-CDAB-0D12-BD49-8EA8BF5E8231}"/>
              </a:ext>
            </a:extLst>
          </p:cNvPr>
          <p:cNvSpPr>
            <a:spLocks noGrp="1"/>
          </p:cNvSpPr>
          <p:nvPr>
            <p:ph type="pic" sz="quarter" idx="17"/>
          </p:nvPr>
        </p:nvSpPr>
        <p:spPr>
          <a:xfrm>
            <a:off x="869313"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6" name="Picture Placeholder 22">
            <a:extLst>
              <a:ext uri="{FF2B5EF4-FFF2-40B4-BE49-F238E27FC236}">
                <a16:creationId xmlns:a16="http://schemas.microsoft.com/office/drawing/2014/main" id="{4AF5A242-D983-C12C-2573-B216C34227E0}"/>
              </a:ext>
            </a:extLst>
          </p:cNvPr>
          <p:cNvSpPr>
            <a:spLocks noGrp="1"/>
          </p:cNvSpPr>
          <p:nvPr>
            <p:ph type="pic" sz="quarter" idx="18"/>
          </p:nvPr>
        </p:nvSpPr>
        <p:spPr>
          <a:xfrm>
            <a:off x="6326684"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7" name="Picture Placeholder 22">
            <a:extLst>
              <a:ext uri="{FF2B5EF4-FFF2-40B4-BE49-F238E27FC236}">
                <a16:creationId xmlns:a16="http://schemas.microsoft.com/office/drawing/2014/main" id="{DECCA240-B94E-725C-8ABF-FE8329DD3CC6}"/>
              </a:ext>
            </a:extLst>
          </p:cNvPr>
          <p:cNvSpPr>
            <a:spLocks noGrp="1"/>
          </p:cNvSpPr>
          <p:nvPr>
            <p:ph type="pic" sz="quarter" idx="19"/>
          </p:nvPr>
        </p:nvSpPr>
        <p:spPr>
          <a:xfrm>
            <a:off x="869313"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3DE4CE58-C11B-54C1-AA1B-9C36BDE12381}"/>
              </a:ext>
            </a:extLst>
          </p:cNvPr>
          <p:cNvSpPr>
            <a:spLocks noGrp="1"/>
          </p:cNvSpPr>
          <p:nvPr>
            <p:ph type="pic" sz="quarter" idx="20"/>
          </p:nvPr>
        </p:nvSpPr>
        <p:spPr>
          <a:xfrm>
            <a:off x="6326684"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9" name="Slide Number Placeholder 5">
            <a:extLst>
              <a:ext uri="{FF2B5EF4-FFF2-40B4-BE49-F238E27FC236}">
                <a16:creationId xmlns:a16="http://schemas.microsoft.com/office/drawing/2014/main" id="{66398693-4BF4-1860-0B45-5DD9D3815CC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468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Oce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50AD29-69CF-41B8-BFDB-E72E980004F3}"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Picture Placeholder 1">
            <a:extLst>
              <a:ext uri="{FF2B5EF4-FFF2-40B4-BE49-F238E27FC236}">
                <a16:creationId xmlns:a16="http://schemas.microsoft.com/office/drawing/2014/main" id="{C8CCE5EC-E636-4DE3-9D79-D4CEE557BE66}"/>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8" name="Picture Placeholder 1">
            <a:extLst>
              <a:ext uri="{FF2B5EF4-FFF2-40B4-BE49-F238E27FC236}">
                <a16:creationId xmlns:a16="http://schemas.microsoft.com/office/drawing/2014/main" id="{4E7D2507-9F54-9C2B-AF9B-F8EC4E160184}"/>
              </a:ext>
            </a:extLst>
          </p:cNvPr>
          <p:cNvSpPr>
            <a:spLocks noGrp="1"/>
          </p:cNvSpPr>
          <p:nvPr>
            <p:ph type="pic" sz="quarter" idx="16"/>
          </p:nvPr>
        </p:nvSpPr>
        <p:spPr>
          <a:xfrm>
            <a:off x="3141773" y="3185965"/>
            <a:ext cx="2852011" cy="3014416"/>
          </a:xfrm>
          <a:solidFill>
            <a:schemeClr val="accent1"/>
          </a:solidFill>
        </p:spPr>
      </p:sp>
      <p:sp>
        <p:nvSpPr>
          <p:cNvPr id="29" name="Picture Placeholder 1">
            <a:extLst>
              <a:ext uri="{FF2B5EF4-FFF2-40B4-BE49-F238E27FC236}">
                <a16:creationId xmlns:a16="http://schemas.microsoft.com/office/drawing/2014/main" id="{47B06FBD-D480-8785-4BDA-C1E2A3001A6F}"/>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30" name="Picture Placeholder 1">
            <a:extLst>
              <a:ext uri="{FF2B5EF4-FFF2-40B4-BE49-F238E27FC236}">
                <a16:creationId xmlns:a16="http://schemas.microsoft.com/office/drawing/2014/main" id="{4AE1D536-2C2E-F645-3802-05DBEA6EE267}"/>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31" name="Slide Number Placeholder 5">
            <a:extLst>
              <a:ext uri="{FF2B5EF4-FFF2-40B4-BE49-F238E27FC236}">
                <a16:creationId xmlns:a16="http://schemas.microsoft.com/office/drawing/2014/main" id="{57F0970A-33D4-F6D5-3B18-55456FA4C25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C3FCE88B-D286-C1BF-6CCD-D2E9F2EE4C6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3466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Midn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A9E88782-B09B-4A38-BB92-06ED2D0A7E85}"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DDCB63-F26B-CEED-9BDF-EC9187D91EC7}"/>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7B0D5D81-BD8D-8AF3-8D8C-7B391F7B53C0}"/>
              </a:ext>
            </a:extLst>
          </p:cNvPr>
          <p:cNvSpPr>
            <a:spLocks noGrp="1"/>
          </p:cNvSpPr>
          <p:nvPr>
            <p:ph type="pic" sz="quarter" idx="16"/>
          </p:nvPr>
        </p:nvSpPr>
        <p:spPr>
          <a:xfrm>
            <a:off x="3141773" y="3185965"/>
            <a:ext cx="2852011" cy="3014416"/>
          </a:xfrm>
          <a:solidFill>
            <a:schemeClr val="accent3"/>
          </a:solidFill>
        </p:spPr>
      </p:sp>
      <p:sp>
        <p:nvSpPr>
          <p:cNvPr id="21" name="Picture Placeholder 1">
            <a:extLst>
              <a:ext uri="{FF2B5EF4-FFF2-40B4-BE49-F238E27FC236}">
                <a16:creationId xmlns:a16="http://schemas.microsoft.com/office/drawing/2014/main" id="{703E7220-5350-8767-CA74-01B12D26B52E}"/>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9148FDC3-0A14-DAF0-E63C-8E076EADE0CD}"/>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B04A7EC6-9575-50B4-5190-7094D6DF61CB}"/>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54403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Charco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AFAFE7F-2BF6-4898-9ED7-52AC00E5EA27}"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F15F8BFA-7D0C-1F0F-5434-5FD30BDABE8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E6DAA624-1412-B14F-113D-AEE591479BA4}"/>
              </a:ext>
            </a:extLst>
          </p:cNvPr>
          <p:cNvSpPr>
            <a:spLocks noGrp="1"/>
          </p:cNvSpPr>
          <p:nvPr>
            <p:ph type="pic" sz="quarter" idx="16"/>
          </p:nvPr>
        </p:nvSpPr>
        <p:spPr>
          <a:xfrm>
            <a:off x="3141773" y="3185965"/>
            <a:ext cx="2852011" cy="3014416"/>
          </a:xfrm>
          <a:solidFill>
            <a:srgbClr val="4D4F53"/>
          </a:solidFill>
        </p:spPr>
      </p:sp>
      <p:sp>
        <p:nvSpPr>
          <p:cNvPr id="21" name="Picture Placeholder 1">
            <a:extLst>
              <a:ext uri="{FF2B5EF4-FFF2-40B4-BE49-F238E27FC236}">
                <a16:creationId xmlns:a16="http://schemas.microsoft.com/office/drawing/2014/main" id="{9E339637-D3E7-4AEE-252B-FCFC2846E021}"/>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D09B3CF9-373E-3F10-56CC-17FB1512A88C}"/>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0294A3ED-06A8-43EF-6AF2-212E06CB10C3}"/>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41655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Fl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EF69BDF9-CF4B-4CB7-B803-6F7794DFC2F3}"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5ADAB508-75D0-A23D-5BB6-D49324A7F8A2}"/>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CAFC09C4-F6C9-26B8-6BF6-1715BF84573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F4CEA74F-5087-1688-77E8-B66240F83779}"/>
              </a:ext>
            </a:extLst>
          </p:cNvPr>
          <p:cNvSpPr>
            <a:spLocks noGrp="1"/>
          </p:cNvSpPr>
          <p:nvPr>
            <p:ph type="pic" sz="quarter" idx="16"/>
          </p:nvPr>
        </p:nvSpPr>
        <p:spPr>
          <a:xfrm>
            <a:off x="3141773" y="3185965"/>
            <a:ext cx="2852011" cy="3014416"/>
          </a:xfrm>
          <a:solidFill>
            <a:schemeClr val="accent2"/>
          </a:solidFill>
        </p:spPr>
      </p:sp>
      <p:sp>
        <p:nvSpPr>
          <p:cNvPr id="21" name="Picture Placeholder 1">
            <a:extLst>
              <a:ext uri="{FF2B5EF4-FFF2-40B4-BE49-F238E27FC236}">
                <a16:creationId xmlns:a16="http://schemas.microsoft.com/office/drawing/2014/main" id="{AFB99CD4-01D9-8D43-8AB8-7D2AC8FEA113}"/>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5E3313D5-6A69-3DFA-D45E-F5B3C607B2D6}"/>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DD672400-A058-BA0B-BB00-3D800DB264E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3071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harcoal)">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0"/>
            <a:ext cx="12192000" cy="6210299"/>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A8867F01-3695-4DEC-8CDD-58C5C34F26CA}" type="datetime1">
              <a:rPr lang="en-CA" smtClean="0"/>
              <a:t>2026-01-08</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35176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Sk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9C6997B4-7EB3-43E4-BBE4-2688850B29E6}"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2C8BBBC3-81D5-6D09-2D3E-24609B27474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AE4E7F-0257-12D0-3E8B-60D0D04C7033}"/>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A42B281B-30DD-7D7B-0E31-95089EA71A69}"/>
              </a:ext>
            </a:extLst>
          </p:cNvPr>
          <p:cNvSpPr>
            <a:spLocks noGrp="1"/>
          </p:cNvSpPr>
          <p:nvPr>
            <p:ph type="pic" sz="quarter" idx="16"/>
          </p:nvPr>
        </p:nvSpPr>
        <p:spPr>
          <a:xfrm>
            <a:off x="3141773" y="3185965"/>
            <a:ext cx="2852011" cy="3014416"/>
          </a:xfrm>
          <a:solidFill>
            <a:srgbClr val="0077C8"/>
          </a:solidFill>
        </p:spPr>
      </p:sp>
      <p:sp>
        <p:nvSpPr>
          <p:cNvPr id="21" name="Picture Placeholder 1">
            <a:extLst>
              <a:ext uri="{FF2B5EF4-FFF2-40B4-BE49-F238E27FC236}">
                <a16:creationId xmlns:a16="http://schemas.microsoft.com/office/drawing/2014/main" id="{1CFB8ED4-97DD-5DF6-8FCF-182306AA0160}"/>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335CC1B-5971-92E1-F851-E75EEB757DE5}"/>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19136611-9213-04BD-5273-E489D804607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938652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EF658A-10CD-478F-9B0F-2EAF20A17E40}"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78F9EFA0-7924-1EE3-DD21-E9C9B1EAA048}"/>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E16CD94B-7F15-BA18-4E98-7A17CB201BE1}"/>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195FCE3B-D9D9-35F2-1B2E-152940FDB4CC}"/>
              </a:ext>
            </a:extLst>
          </p:cNvPr>
          <p:cNvSpPr>
            <a:spLocks noGrp="1"/>
          </p:cNvSpPr>
          <p:nvPr>
            <p:ph type="pic" sz="quarter" idx="16"/>
          </p:nvPr>
        </p:nvSpPr>
        <p:spPr>
          <a:xfrm>
            <a:off x="3141773" y="3185965"/>
            <a:ext cx="2852011" cy="3014416"/>
          </a:xfrm>
          <a:solidFill>
            <a:srgbClr val="427730"/>
          </a:solidFill>
        </p:spPr>
      </p:sp>
      <p:sp>
        <p:nvSpPr>
          <p:cNvPr id="21" name="Picture Placeholder 1">
            <a:extLst>
              <a:ext uri="{FF2B5EF4-FFF2-40B4-BE49-F238E27FC236}">
                <a16:creationId xmlns:a16="http://schemas.microsoft.com/office/drawing/2014/main" id="{F66AA25F-4015-498F-B3D7-9ADA039C7FC4}"/>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7A0EFF2-BA73-5DD1-400F-1193D2010C6A}"/>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AA257685-25A6-D1C8-10B9-CE030DEA9E91}"/>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09739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4BB12-0F72-C838-DC15-2518B44C6C2A}"/>
              </a:ext>
            </a:extLst>
          </p:cNvPr>
          <p:cNvSpPr>
            <a:spLocks noGrp="1"/>
          </p:cNvSpPr>
          <p:nvPr>
            <p:ph sz="half" idx="1"/>
          </p:nvPr>
        </p:nvSpPr>
        <p:spPr>
          <a:xfrm>
            <a:off x="838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4CDD1-C9D7-A7CB-E6B1-C6F5BDBF9916}"/>
              </a:ext>
            </a:extLst>
          </p:cNvPr>
          <p:cNvSpPr>
            <a:spLocks noGrp="1"/>
          </p:cNvSpPr>
          <p:nvPr>
            <p:ph sz="half" idx="2"/>
          </p:nvPr>
        </p:nvSpPr>
        <p:spPr>
          <a:xfrm>
            <a:off x="6172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F63D45-E137-DD85-615D-B59238DD51B8}"/>
              </a:ext>
            </a:extLst>
          </p:cNvPr>
          <p:cNvSpPr>
            <a:spLocks noGrp="1"/>
          </p:cNvSpPr>
          <p:nvPr>
            <p:ph type="dt" sz="half" idx="10"/>
          </p:nvPr>
        </p:nvSpPr>
        <p:spPr/>
        <p:txBody>
          <a:bodyPr/>
          <a:lstStyle/>
          <a:p>
            <a:fld id="{319A5E27-DAB6-4062-840A-40F9949BC99C}" type="datetime1">
              <a:rPr lang="en-CA" smtClean="0"/>
              <a:t>2026-01-08</a:t>
            </a:fld>
            <a:endParaRPr lang="en-US"/>
          </a:p>
        </p:txBody>
      </p:sp>
      <p:sp>
        <p:nvSpPr>
          <p:cNvPr id="13" name="Rectangle 12">
            <a:extLst>
              <a:ext uri="{FF2B5EF4-FFF2-40B4-BE49-F238E27FC236}">
                <a16:creationId xmlns:a16="http://schemas.microsoft.com/office/drawing/2014/main" id="{56428914-B7E5-8473-6038-CB929EBA02EA}"/>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B91A50D7-EED0-4E83-8B16-B2E08A0531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8E2AF0C4-071D-D2A4-7536-193FB39497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05F3BD53-E2E6-6B8D-7F2B-9D0224BDC15D}"/>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4112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3D90BE-8969-D2EF-8DD0-E1908D6BEBD3}"/>
              </a:ext>
            </a:extLst>
          </p:cNvPr>
          <p:cNvSpPr>
            <a:spLocks noGrp="1"/>
          </p:cNvSpPr>
          <p:nvPr>
            <p:ph type="body" idx="1"/>
          </p:nvPr>
        </p:nvSpPr>
        <p:spPr>
          <a:xfrm>
            <a:off x="839788" y="144575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F66AA-E74A-6559-580B-7D359FCEAE13}"/>
              </a:ext>
            </a:extLst>
          </p:cNvPr>
          <p:cNvSpPr>
            <a:spLocks noGrp="1"/>
          </p:cNvSpPr>
          <p:nvPr>
            <p:ph sz="half" idx="2"/>
          </p:nvPr>
        </p:nvSpPr>
        <p:spPr>
          <a:xfrm>
            <a:off x="839788" y="2269670"/>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AE4F01-41D1-69C3-A236-6D8857A80AD4}"/>
              </a:ext>
            </a:extLst>
          </p:cNvPr>
          <p:cNvSpPr>
            <a:spLocks noGrp="1"/>
          </p:cNvSpPr>
          <p:nvPr>
            <p:ph type="body" sz="quarter" idx="3"/>
          </p:nvPr>
        </p:nvSpPr>
        <p:spPr>
          <a:xfrm>
            <a:off x="6172200" y="144575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0925E-9215-A8BC-7AFD-40ACE7327656}"/>
              </a:ext>
            </a:extLst>
          </p:cNvPr>
          <p:cNvSpPr>
            <a:spLocks noGrp="1"/>
          </p:cNvSpPr>
          <p:nvPr>
            <p:ph sz="quarter" idx="4"/>
          </p:nvPr>
        </p:nvSpPr>
        <p:spPr>
          <a:xfrm>
            <a:off x="6172200" y="226967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8AA6D-E493-BE2D-EAF4-31D6135BB730}"/>
              </a:ext>
            </a:extLst>
          </p:cNvPr>
          <p:cNvSpPr>
            <a:spLocks noGrp="1"/>
          </p:cNvSpPr>
          <p:nvPr>
            <p:ph type="dt" sz="half" idx="10"/>
          </p:nvPr>
        </p:nvSpPr>
        <p:spPr/>
        <p:txBody>
          <a:bodyPr/>
          <a:lstStyle/>
          <a:p>
            <a:fld id="{3400497A-D0FC-4DEF-92DB-8DDAF454418E}" type="datetime1">
              <a:rPr lang="en-CA" smtClean="0"/>
              <a:t>2026-01-08</a:t>
            </a:fld>
            <a:endParaRPr lang="en-US"/>
          </a:p>
        </p:txBody>
      </p:sp>
      <p:sp>
        <p:nvSpPr>
          <p:cNvPr id="16" name="Rectangle 15">
            <a:extLst>
              <a:ext uri="{FF2B5EF4-FFF2-40B4-BE49-F238E27FC236}">
                <a16:creationId xmlns:a16="http://schemas.microsoft.com/office/drawing/2014/main" id="{DC9C0D26-72FF-4E4A-7763-51998D5757B8}"/>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0B3B006-4692-49A6-D0EE-2A33DD8032B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A3FEC409-564F-70F8-3CF4-ECDB23FEEEB0}"/>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A5BF5A59-2735-BD00-3691-6A52F793995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5966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827FA5-0E60-098E-62B1-EFFCD302BF10}"/>
              </a:ext>
            </a:extLst>
          </p:cNvPr>
          <p:cNvSpPr>
            <a:spLocks noGrp="1"/>
          </p:cNvSpPr>
          <p:nvPr>
            <p:ph type="dt" sz="half" idx="10"/>
          </p:nvPr>
        </p:nvSpPr>
        <p:spPr/>
        <p:txBody>
          <a:bodyPr/>
          <a:lstStyle/>
          <a:p>
            <a:fld id="{C7693EA8-466A-4EC6-8DCE-B57C83C20F38}" type="datetime1">
              <a:rPr lang="en-CA" smtClean="0"/>
              <a:t>2026-01-08</a:t>
            </a:fld>
            <a:endParaRPr lang="en-US"/>
          </a:p>
        </p:txBody>
      </p:sp>
      <p:sp>
        <p:nvSpPr>
          <p:cNvPr id="11" name="Rectangle 10">
            <a:extLst>
              <a:ext uri="{FF2B5EF4-FFF2-40B4-BE49-F238E27FC236}">
                <a16:creationId xmlns:a16="http://schemas.microsoft.com/office/drawing/2014/main" id="{F6041FCD-31E6-DBFD-CF49-93765F6FE41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BCB718D-C632-6DC6-DCF2-0058A0D0BD8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9" name="Slide Number Placeholder 5">
            <a:extLst>
              <a:ext uri="{FF2B5EF4-FFF2-40B4-BE49-F238E27FC236}">
                <a16:creationId xmlns:a16="http://schemas.microsoft.com/office/drawing/2014/main" id="{316DDF78-8EBC-DC3D-BFE4-DB7135FE011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Title 1">
            <a:extLst>
              <a:ext uri="{FF2B5EF4-FFF2-40B4-BE49-F238E27FC236}">
                <a16:creationId xmlns:a16="http://schemas.microsoft.com/office/drawing/2014/main" id="{9D0659A3-21A1-5B3D-5527-683A7E543B90}"/>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04171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983821"/>
            <a:ext cx="6092235"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2703902"/>
            <a:ext cx="6092235"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FF98EC8-650A-4891-93E5-D1FD824B965D}"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7498080" y="0"/>
            <a:ext cx="4693919" cy="6210300"/>
          </a:xfrm>
          <a:blipFill>
            <a:blip r:embed="rId2" cstate="screen">
              <a:extLst>
                <a:ext uri="{28A0092B-C50C-407E-A947-70E740481C1C}">
                  <a14:useLocalDpi xmlns:a14="http://schemas.microsoft.com/office/drawing/2010/main"/>
                </a:ext>
              </a:extLst>
            </a:blip>
            <a:stretch>
              <a:fillRect/>
            </a:stretch>
          </a:blipFill>
        </p:spPr>
        <p:txBody>
          <a:bodyPr/>
          <a:lstStyle/>
          <a:p>
            <a:endParaRPr lang="en-CA"/>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0340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 y="0"/>
            <a:ext cx="7464152"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7824193" y="983821"/>
            <a:ext cx="3529608"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7824193" y="2703902"/>
            <a:ext cx="3529608"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849C79F7-6893-4DB6-B8DD-4174910CCF69}" type="datetime1">
              <a:rPr lang="en-CA" smtClean="0"/>
              <a:t>2026-01-08</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88815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0" y="0"/>
            <a:ext cx="8256239"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760296" y="983821"/>
            <a:ext cx="2593504"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760296" y="2703902"/>
            <a:ext cx="2593504"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AB67CBCB-CCF0-484F-9B47-27BE04956727}" type="datetime1">
              <a:rPr lang="en-CA" smtClean="0"/>
              <a:t>2026-01-08</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82374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517DB9A-490C-4B6A-A911-C1DA4E9DABE7}"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9" name="Slide Number Placeholder 5">
            <a:extLst>
              <a:ext uri="{FF2B5EF4-FFF2-40B4-BE49-F238E27FC236}">
                <a16:creationId xmlns:a16="http://schemas.microsoft.com/office/drawing/2014/main" id="{957349E5-0B45-7718-C961-774A23768C6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0" name="Freeform 19">
            <a:extLst>
              <a:ext uri="{FF2B5EF4-FFF2-40B4-BE49-F238E27FC236}">
                <a16:creationId xmlns:a16="http://schemas.microsoft.com/office/drawing/2014/main" id="{ED2C02A1-EA43-7614-83FB-6AA01BCF081A}"/>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861169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4B179C1-BF82-47E3-87C0-58E19424030E}"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7492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Flam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D9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81CF6580-9FB6-40BA-A5E6-E703E2919FC9}" type="datetime1">
              <a:rPr lang="en-CA" smtClean="0"/>
              <a:t>2026-01-08</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37956F8B-3FD2-82FA-A259-29C54366850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95407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ontent with Caption">
    <p:bg>
      <p:bgPr>
        <a:solidFill>
          <a:srgbClr val="4D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59091C-167D-456E-B972-ED7A2C4C4F03}"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35103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rgbClr val="0077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B8B5F10-034A-424A-9516-F14D359A979F}"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933E6E1F-29C8-0CFC-B6C1-ECBD2385C5A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CA1CD656-8939-0DC0-9FEA-B315D2B2509B}"/>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556400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2816DAC-928B-4488-9274-93B7827D756E}"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F7668F80-264C-82EB-B7D9-2C9B64A44D5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2CFF38A4-7DD2-5A0B-FFF4-6797D9AA468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411196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rgbClr val="4277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0816A9C-06D0-4296-9592-167A56B92E34}"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217A0271-C298-6CE0-AC37-57E15531CDC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FD4A511E-BCC7-CAE7-996A-83445929A22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951403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60F5A183-2B88-4000-A78C-648B15ECCE3B}"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7" name="Text Placeholder 6">
            <a:extLst>
              <a:ext uri="{FF2B5EF4-FFF2-40B4-BE49-F238E27FC236}">
                <a16:creationId xmlns:a16="http://schemas.microsoft.com/office/drawing/2014/main" id="{AD00482C-E733-4D70-2ACE-EC7ED884D299}"/>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346191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6651640-5E30-4C49-AB2A-BD0AA912F018}"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txBody>
          <a:bodyPr/>
          <a:lstStyle/>
          <a:p>
            <a:endParaRPr lang="en-CA"/>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532276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0B7998D-0246-4570-9096-CEE553440621}"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7172" y="9911"/>
            <a:ext cx="2403286"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263787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2B06044-7346-4C92-A6D4-A5780CD82E21}"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8A7C31F-FFCA-C227-7651-B4633D0D996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D54B44D1-533E-32BE-3557-B60D5038E9FF}"/>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655226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3CD50A-43B8-43BB-BCCC-055BDAF5536B}"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1CD61E25-6E56-7D1F-2D80-6C27CCC42841}"/>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B47E3987-8A0E-9394-B052-1948BBACCC6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357830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F6449A5-F1D5-4FF8-AF5F-B447F379619B}"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DE2CEAB-3E25-239F-B556-DEF889C3187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7D69795B-6DF4-4B26-23A8-10909B8E8982}"/>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35398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ale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4615F35A-C867-49FD-8F58-121FF38F63DD}" type="datetime1">
              <a:rPr lang="en-CA" smtClean="0"/>
              <a:t>2026-01-08</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E251A449-6D1E-B3CC-8348-11FAD438E28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7613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3E1FB9-06B6-E5B9-57B0-65244D04DA18}"/>
              </a:ext>
            </a:extLst>
          </p:cNvPr>
          <p:cNvSpPr/>
          <p:nvPr userDrawn="1"/>
        </p:nvSpPr>
        <p:spPr>
          <a:xfrm>
            <a:off x="33057" y="4092"/>
            <a:ext cx="3215678" cy="6210298"/>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14860F9-5FE8-E79D-0621-492FA5A24F8C}"/>
              </a:ext>
            </a:extLst>
          </p:cNvPr>
          <p:cNvSpPr>
            <a:spLocks noGrp="1"/>
          </p:cNvSpPr>
          <p:nvPr>
            <p:ph type="dt" sz="half" idx="10"/>
          </p:nvPr>
        </p:nvSpPr>
        <p:spPr>
          <a:xfrm>
            <a:off x="838200" y="7442200"/>
            <a:ext cx="2743200" cy="365125"/>
          </a:xfrm>
        </p:spPr>
        <p:txBody>
          <a:bodyPr/>
          <a:lstStyle/>
          <a:p>
            <a:fld id="{11F43DA0-D323-4E54-B9DF-1970B9F20E5A}" type="datetime1">
              <a:rPr lang="en-CA" smtClean="0"/>
              <a:t>2026-01-08</a:t>
            </a:fld>
            <a:endParaRPr lang="en-US"/>
          </a:p>
        </p:txBody>
      </p:sp>
      <p:sp>
        <p:nvSpPr>
          <p:cNvPr id="25" name="Picture Placeholder 22">
            <a:extLst>
              <a:ext uri="{FF2B5EF4-FFF2-40B4-BE49-F238E27FC236}">
                <a16:creationId xmlns:a16="http://schemas.microsoft.com/office/drawing/2014/main" id="{68BE2F08-E4D6-A5E7-917A-E2DECE553EDE}"/>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859E19EE-EEEC-E28D-889B-012A9334B41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62F3F72F-EF9F-1F4A-D535-8DE0B98B6E9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1C86A9B1-94C7-DE76-E60C-3CB8F9916A1A}"/>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23FCD596-7AD5-1067-D97B-BAB752768BB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DD131559-D3C4-D417-46A0-C2B5E51F1623}"/>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96B1A8B4-0E72-7774-6857-E93BD6C733E6}"/>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2E96DD82-1B7F-D11F-98B9-AEEEF830850B}"/>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7DA3FD70-1E3E-2F6D-5FFE-A685B4079B6D}"/>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707CAEEB-49E4-FBC4-A20E-BD7F38F34E87}"/>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651EB153-E01B-3146-25BE-F6C5CCC2486D}"/>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492274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3EAF457-A898-6B3B-D3EE-0AF0A1FDB9E8}"/>
              </a:ext>
            </a:extLst>
          </p:cNvPr>
          <p:cNvSpPr/>
          <p:nvPr userDrawn="1"/>
        </p:nvSpPr>
        <p:spPr>
          <a:xfrm>
            <a:off x="0" y="4092"/>
            <a:ext cx="3215678"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F9EBAC4-2AD3-29E7-C992-AFD7BAB7FDB8}"/>
              </a:ext>
            </a:extLst>
          </p:cNvPr>
          <p:cNvSpPr>
            <a:spLocks noGrp="1"/>
          </p:cNvSpPr>
          <p:nvPr>
            <p:ph type="dt" sz="half" idx="10"/>
          </p:nvPr>
        </p:nvSpPr>
        <p:spPr>
          <a:xfrm>
            <a:off x="838200" y="7442200"/>
            <a:ext cx="2743200" cy="365125"/>
          </a:xfrm>
        </p:spPr>
        <p:txBody>
          <a:bodyPr/>
          <a:lstStyle/>
          <a:p>
            <a:fld id="{70ED1D21-9075-4F45-B664-79A42AC624C3}" type="datetime1">
              <a:rPr lang="en-CA" smtClean="0"/>
              <a:t>2026-01-08</a:t>
            </a:fld>
            <a:endParaRPr lang="en-US"/>
          </a:p>
        </p:txBody>
      </p:sp>
      <p:sp>
        <p:nvSpPr>
          <p:cNvPr id="25" name="Picture Placeholder 22">
            <a:extLst>
              <a:ext uri="{FF2B5EF4-FFF2-40B4-BE49-F238E27FC236}">
                <a16:creationId xmlns:a16="http://schemas.microsoft.com/office/drawing/2014/main" id="{9BF6F376-2E3D-C90B-EBEB-B373FA6AF3FF}"/>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32194AA0-CE66-C83A-AD9B-3AF4D2379BA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166FF367-79D9-F03E-D3A8-8D1830777F9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0F9B01D7-DBFD-F8A0-0A89-C4117217D278}"/>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1AD84634-0FC0-C79A-AD32-187D9B4A395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540E49FB-9BD1-1FBF-2636-D19BF96309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14AD12E7-7BCA-D92B-EB45-1274CB21007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8256D0F6-A6DD-1DA2-5E7E-231D0C56F59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E03E38EF-F241-54D8-9FB0-1CDE65F34CCB}"/>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903F99CB-E66B-F55C-6231-5B2866DE16C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F42E5614-90F7-DCED-01B7-A4C3F20400AF}"/>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592896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partment Photo Slide (Charco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96CA5E-218C-EB9C-FD1E-76F2BF6C8F5B}"/>
              </a:ext>
            </a:extLst>
          </p:cNvPr>
          <p:cNvSpPr/>
          <p:nvPr userDrawn="1"/>
        </p:nvSpPr>
        <p:spPr>
          <a:xfrm>
            <a:off x="0" y="4092"/>
            <a:ext cx="3215678"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Date Placeholder 4">
            <a:extLst>
              <a:ext uri="{FF2B5EF4-FFF2-40B4-BE49-F238E27FC236}">
                <a16:creationId xmlns:a16="http://schemas.microsoft.com/office/drawing/2014/main" id="{106191A5-9C30-13F7-F76F-619FC2ABBDC5}"/>
              </a:ext>
            </a:extLst>
          </p:cNvPr>
          <p:cNvSpPr>
            <a:spLocks noGrp="1"/>
          </p:cNvSpPr>
          <p:nvPr>
            <p:ph type="dt" sz="half" idx="10"/>
          </p:nvPr>
        </p:nvSpPr>
        <p:spPr>
          <a:xfrm>
            <a:off x="838200" y="7442200"/>
            <a:ext cx="2743200" cy="365125"/>
          </a:xfrm>
        </p:spPr>
        <p:txBody>
          <a:bodyPr/>
          <a:lstStyle/>
          <a:p>
            <a:fld id="{C63B0767-660B-4F23-BD67-BCA92165D895}" type="datetime1">
              <a:rPr lang="en-CA" smtClean="0"/>
              <a:t>2026-01-08</a:t>
            </a:fld>
            <a:endParaRPr lang="en-US"/>
          </a:p>
        </p:txBody>
      </p:sp>
      <p:sp>
        <p:nvSpPr>
          <p:cNvPr id="44" name="Picture Placeholder 22">
            <a:extLst>
              <a:ext uri="{FF2B5EF4-FFF2-40B4-BE49-F238E27FC236}">
                <a16:creationId xmlns:a16="http://schemas.microsoft.com/office/drawing/2014/main" id="{134E3C68-DB35-7EEE-4E3D-BC36B90FE612}"/>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45" name="Rectangle 44">
            <a:extLst>
              <a:ext uri="{FF2B5EF4-FFF2-40B4-BE49-F238E27FC236}">
                <a16:creationId xmlns:a16="http://schemas.microsoft.com/office/drawing/2014/main" id="{874478BE-BE7C-A211-AF6F-856D93F3F4B3}"/>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5EE57801-BB47-E85D-DD6F-D9CA554C1B2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47" name="Freeform 46">
            <a:extLst>
              <a:ext uri="{FF2B5EF4-FFF2-40B4-BE49-F238E27FC236}">
                <a16:creationId xmlns:a16="http://schemas.microsoft.com/office/drawing/2014/main" id="{05E6DB0F-87FB-814F-31EC-CB22BED2062D}"/>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48" name="Slide Number Placeholder 5">
            <a:extLst>
              <a:ext uri="{FF2B5EF4-FFF2-40B4-BE49-F238E27FC236}">
                <a16:creationId xmlns:a16="http://schemas.microsoft.com/office/drawing/2014/main" id="{5E5A22C4-AE8E-FDEE-3035-905D56E958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49" name="Picture Placeholder 22">
            <a:extLst>
              <a:ext uri="{FF2B5EF4-FFF2-40B4-BE49-F238E27FC236}">
                <a16:creationId xmlns:a16="http://schemas.microsoft.com/office/drawing/2014/main" id="{7A35D396-5808-8935-325E-CAB15F39E6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50" name="Picture Placeholder 22">
            <a:extLst>
              <a:ext uri="{FF2B5EF4-FFF2-40B4-BE49-F238E27FC236}">
                <a16:creationId xmlns:a16="http://schemas.microsoft.com/office/drawing/2014/main" id="{AF3FCCE1-1930-6C5F-1FCF-E83124F1D818}"/>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51" name="Picture Placeholder 22">
            <a:extLst>
              <a:ext uri="{FF2B5EF4-FFF2-40B4-BE49-F238E27FC236}">
                <a16:creationId xmlns:a16="http://schemas.microsoft.com/office/drawing/2014/main" id="{F37DC648-EA5A-DBAA-83EB-9BA5D2B230C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52" name="Text Placeholder 3">
            <a:extLst>
              <a:ext uri="{FF2B5EF4-FFF2-40B4-BE49-F238E27FC236}">
                <a16:creationId xmlns:a16="http://schemas.microsoft.com/office/drawing/2014/main" id="{EC91016D-192C-9DAB-124A-740FFEBB6CCC}"/>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3" name="Text Placeholder 3">
            <a:extLst>
              <a:ext uri="{FF2B5EF4-FFF2-40B4-BE49-F238E27FC236}">
                <a16:creationId xmlns:a16="http://schemas.microsoft.com/office/drawing/2014/main" id="{AB4046C5-689A-E86D-B7F1-FD3F898C3CDD}"/>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Picture Placeholder 22">
            <a:extLst>
              <a:ext uri="{FF2B5EF4-FFF2-40B4-BE49-F238E27FC236}">
                <a16:creationId xmlns:a16="http://schemas.microsoft.com/office/drawing/2014/main" id="{8B295B9A-23C6-612C-D9FB-A5F1C03F0375}"/>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2374515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Department Photo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8F9909-8832-0219-7F7D-374D079727E1}"/>
              </a:ext>
            </a:extLst>
          </p:cNvPr>
          <p:cNvSpPr/>
          <p:nvPr userDrawn="1"/>
        </p:nvSpPr>
        <p:spPr>
          <a:xfrm>
            <a:off x="0" y="4092"/>
            <a:ext cx="3215678"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A4BBC0F-5F7C-4C0A-8C6E-AC075AD9DBF6}" type="datetime1">
              <a:rPr lang="en-CA" smtClean="0"/>
              <a:t>2026-01-08</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7" name="Picture Placeholder 22">
            <a:extLst>
              <a:ext uri="{FF2B5EF4-FFF2-40B4-BE49-F238E27FC236}">
                <a16:creationId xmlns:a16="http://schemas.microsoft.com/office/drawing/2014/main" id="{72292376-0797-6B06-BB86-BEFA6B37FC4C}"/>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1DD439D1-5252-04B7-5088-8582C30D23E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29" name="Picture Placeholder 22">
            <a:extLst>
              <a:ext uri="{FF2B5EF4-FFF2-40B4-BE49-F238E27FC236}">
                <a16:creationId xmlns:a16="http://schemas.microsoft.com/office/drawing/2014/main" id="{AF32BA71-F21E-1EED-16DD-A765D98D612D}"/>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2" name="Text Placeholder 3">
            <a:extLst>
              <a:ext uri="{FF2B5EF4-FFF2-40B4-BE49-F238E27FC236}">
                <a16:creationId xmlns:a16="http://schemas.microsoft.com/office/drawing/2014/main" id="{DDA121D2-0A0B-D133-213E-A5301FDF4BF0}"/>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3" name="Text Placeholder 3">
            <a:extLst>
              <a:ext uri="{FF2B5EF4-FFF2-40B4-BE49-F238E27FC236}">
                <a16:creationId xmlns:a16="http://schemas.microsoft.com/office/drawing/2014/main" id="{12F540FD-B62A-57D4-AEC3-6EF5627B591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5" name="Picture Placeholder 22">
            <a:extLst>
              <a:ext uri="{FF2B5EF4-FFF2-40B4-BE49-F238E27FC236}">
                <a16:creationId xmlns:a16="http://schemas.microsoft.com/office/drawing/2014/main" id="{0D71A129-7E00-B160-3E5A-79988AA741D7}"/>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042988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epartment Photo Slide (Fl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7F62-7900-D9EB-9A88-8390D951D033}"/>
              </a:ext>
            </a:extLst>
          </p:cNvPr>
          <p:cNvSpPr/>
          <p:nvPr userDrawn="1"/>
        </p:nvSpPr>
        <p:spPr>
          <a:xfrm>
            <a:off x="0" y="4092"/>
            <a:ext cx="3215678"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7FC2C6F1-5BBF-436B-1A26-DFAF7ABBAB68}"/>
              </a:ext>
            </a:extLst>
          </p:cNvPr>
          <p:cNvSpPr>
            <a:spLocks noGrp="1"/>
          </p:cNvSpPr>
          <p:nvPr>
            <p:ph type="dt" sz="half" idx="10"/>
          </p:nvPr>
        </p:nvSpPr>
        <p:spPr>
          <a:xfrm>
            <a:off x="838200" y="7442200"/>
            <a:ext cx="2743200" cy="365125"/>
          </a:xfrm>
        </p:spPr>
        <p:txBody>
          <a:bodyPr/>
          <a:lstStyle/>
          <a:p>
            <a:fld id="{000D901F-7AE5-426F-BBBA-F8F2263EE150}" type="datetime1">
              <a:rPr lang="en-CA" smtClean="0"/>
              <a:t>2026-01-08</a:t>
            </a:fld>
            <a:endParaRPr lang="en-US"/>
          </a:p>
        </p:txBody>
      </p:sp>
      <p:sp>
        <p:nvSpPr>
          <p:cNvPr id="4" name="Picture Placeholder 22">
            <a:extLst>
              <a:ext uri="{FF2B5EF4-FFF2-40B4-BE49-F238E27FC236}">
                <a16:creationId xmlns:a16="http://schemas.microsoft.com/office/drawing/2014/main" id="{8E1C43ED-6FD6-7CF9-9227-0BC885E719C4}"/>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B589ED54-39BF-52C7-A0BF-72403F86979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7D73F69-F31C-2BBB-3FCA-BFF29D474D8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9B6C7AE4-5060-9D63-B21E-A8448C342335}"/>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084C57D4-EBDD-4923-C8AC-E8955B95353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3ECDCAA1-B4B2-E50A-5058-F772A9D64D96}"/>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0CBF869D-1BA0-0545-355B-495A724CFEFD}"/>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9589539A-E82D-87F0-C216-0FA709F97181}"/>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59CA532F-6232-6EDF-C997-B9E2F9A17FD3}"/>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51410150-C5FD-D2A1-94C8-990F3F2D0EA1}"/>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1E28A25C-8C2C-2B64-6147-E626E1FB3323}"/>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632189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Department Photo Slide (P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55104-2E94-F5EF-1742-5E7603176793}"/>
              </a:ext>
            </a:extLst>
          </p:cNvPr>
          <p:cNvSpPr/>
          <p:nvPr userDrawn="1"/>
        </p:nvSpPr>
        <p:spPr>
          <a:xfrm>
            <a:off x="0" y="4092"/>
            <a:ext cx="3215678"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B28513FC-641E-8F4B-9D90-2C7755563746}"/>
              </a:ext>
            </a:extLst>
          </p:cNvPr>
          <p:cNvSpPr>
            <a:spLocks noGrp="1"/>
          </p:cNvSpPr>
          <p:nvPr>
            <p:ph type="dt" sz="half" idx="10"/>
          </p:nvPr>
        </p:nvSpPr>
        <p:spPr>
          <a:xfrm>
            <a:off x="838200" y="7442200"/>
            <a:ext cx="2743200" cy="365125"/>
          </a:xfrm>
        </p:spPr>
        <p:txBody>
          <a:bodyPr/>
          <a:lstStyle/>
          <a:p>
            <a:fld id="{CB6E6533-90F0-4457-8BF5-4AB2A55A538F}" type="datetime1">
              <a:rPr lang="en-CA" smtClean="0"/>
              <a:t>2026-01-08</a:t>
            </a:fld>
            <a:endParaRPr lang="en-US"/>
          </a:p>
        </p:txBody>
      </p:sp>
      <p:sp>
        <p:nvSpPr>
          <p:cNvPr id="4" name="Picture Placeholder 22">
            <a:extLst>
              <a:ext uri="{FF2B5EF4-FFF2-40B4-BE49-F238E27FC236}">
                <a16:creationId xmlns:a16="http://schemas.microsoft.com/office/drawing/2014/main" id="{E1BB249A-79CA-AE90-3D7A-DA5B18E7594B}"/>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6C7B38B2-5E5C-6709-C695-6F37CB3A952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66C37E3-D655-3C9A-A25D-3338E1C5FDF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31BBAB1E-DDE9-47D5-ACF7-784FCEDAD4CB}"/>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6B97FFE1-48E7-8B3B-09AA-6065BC78FC2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B7FBB959-589E-A200-31A7-DBCBB4AB5EB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E64B8CC6-61E0-A9A6-1BAF-DCBF39025F35}"/>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75DA6AF5-851E-FD8B-5DB6-8152FD2C50C3}"/>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FA03A56C-3431-CF76-29AA-BFC429B7D51A}"/>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36AB05A9-8B3B-AB8B-3352-1F9D85D3BC09}"/>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E3530DC6-077A-E57B-4EA1-F46F099C1220}"/>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33399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554B4-34F3-D02F-EE2F-9DC3BF8F6FDB}"/>
              </a:ext>
            </a:extLst>
          </p:cNvPr>
          <p:cNvSpPr/>
          <p:nvPr userDrawn="1"/>
        </p:nvSpPr>
        <p:spPr>
          <a:xfrm>
            <a:off x="7097486" y="0"/>
            <a:ext cx="5094514" cy="62102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9" y="983821"/>
            <a:ext cx="4829492"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9" y="2703902"/>
            <a:ext cx="4829492"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94F728A-F178-4011-8267-7ECC567F2182}" type="datetime1">
              <a:rPr lang="en-CA" smtClean="0"/>
              <a:t>2026-01-08</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Bildplatzhalter 2">
            <a:extLst>
              <a:ext uri="{FF2B5EF4-FFF2-40B4-BE49-F238E27FC236}">
                <a16:creationId xmlns:a16="http://schemas.microsoft.com/office/drawing/2014/main" id="{BD3C195A-31C1-4655-D9F9-E987DEBCDA01}"/>
              </a:ext>
            </a:extLst>
          </p:cNvPr>
          <p:cNvSpPr>
            <a:spLocks noGrp="1"/>
          </p:cNvSpPr>
          <p:nvPr>
            <p:ph type="pic" sz="quarter" idx="13"/>
          </p:nvPr>
        </p:nvSpPr>
        <p:spPr>
          <a:xfrm>
            <a:off x="6392091" y="983821"/>
            <a:ext cx="1332659" cy="1332659"/>
          </a:xfrm>
          <a:blipFill>
            <a:blip r:embed="rId4" cstate="screen">
              <a:extLst>
                <a:ext uri="{28A0092B-C50C-407E-A947-70E740481C1C}">
                  <a14:useLocalDpi xmlns:a14="http://schemas.microsoft.com/office/drawing/2010/main"/>
                </a:ext>
              </a:extLst>
            </a:blip>
            <a:stretch>
              <a:fillRect/>
            </a:stretch>
          </a:blipFill>
        </p:spPr>
      </p:sp>
      <p:sp>
        <p:nvSpPr>
          <p:cNvPr id="21" name="Bildplatzhalter 2">
            <a:extLst>
              <a:ext uri="{FF2B5EF4-FFF2-40B4-BE49-F238E27FC236}">
                <a16:creationId xmlns:a16="http://schemas.microsoft.com/office/drawing/2014/main" id="{89569183-DA4A-24B0-9880-5509E600247B}"/>
              </a:ext>
            </a:extLst>
          </p:cNvPr>
          <p:cNvSpPr>
            <a:spLocks noGrp="1"/>
          </p:cNvSpPr>
          <p:nvPr>
            <p:ph type="pic" sz="quarter" idx="14"/>
          </p:nvPr>
        </p:nvSpPr>
        <p:spPr>
          <a:xfrm>
            <a:off x="6392091" y="2633971"/>
            <a:ext cx="1332659" cy="1332659"/>
          </a:xfrm>
          <a:blipFill>
            <a:blip r:embed="rId4" cstate="screen">
              <a:extLst>
                <a:ext uri="{28A0092B-C50C-407E-A947-70E740481C1C}">
                  <a14:useLocalDpi xmlns:a14="http://schemas.microsoft.com/office/drawing/2010/main"/>
                </a:ext>
              </a:extLst>
            </a:blip>
            <a:stretch>
              <a:fillRect/>
            </a:stretch>
          </a:blipFill>
        </p:spPr>
      </p:sp>
      <p:sp>
        <p:nvSpPr>
          <p:cNvPr id="22" name="Bildplatzhalter 2">
            <a:extLst>
              <a:ext uri="{FF2B5EF4-FFF2-40B4-BE49-F238E27FC236}">
                <a16:creationId xmlns:a16="http://schemas.microsoft.com/office/drawing/2014/main" id="{64413CCA-1E7B-C1A4-DE70-FEA00307A763}"/>
              </a:ext>
            </a:extLst>
          </p:cNvPr>
          <p:cNvSpPr>
            <a:spLocks noGrp="1"/>
          </p:cNvSpPr>
          <p:nvPr>
            <p:ph type="pic" sz="quarter" idx="15"/>
          </p:nvPr>
        </p:nvSpPr>
        <p:spPr>
          <a:xfrm>
            <a:off x="6392091" y="4265460"/>
            <a:ext cx="1332659" cy="1332659"/>
          </a:xfrm>
          <a:blipFill>
            <a:blip r:embed="rId4" cstate="screen">
              <a:extLst>
                <a:ext uri="{28A0092B-C50C-407E-A947-70E740481C1C}">
                  <a14:useLocalDpi xmlns:a14="http://schemas.microsoft.com/office/drawing/2010/main"/>
                </a:ext>
              </a:extLst>
            </a:blip>
            <a:stretch>
              <a:fillRect/>
            </a:stretch>
          </a:blipFill>
        </p:spPr>
      </p:sp>
      <p:sp>
        <p:nvSpPr>
          <p:cNvPr id="23" name="Text Placeholder 3">
            <a:extLst>
              <a:ext uri="{FF2B5EF4-FFF2-40B4-BE49-F238E27FC236}">
                <a16:creationId xmlns:a16="http://schemas.microsoft.com/office/drawing/2014/main" id="{3A10F0C5-7ADB-DC33-23AD-4E59F64A5910}"/>
              </a:ext>
            </a:extLst>
          </p:cNvPr>
          <p:cNvSpPr>
            <a:spLocks noGrp="1"/>
          </p:cNvSpPr>
          <p:nvPr>
            <p:ph type="body" sz="half" idx="16"/>
          </p:nvPr>
        </p:nvSpPr>
        <p:spPr>
          <a:xfrm>
            <a:off x="7902441" y="997022"/>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Text Placeholder 3">
            <a:extLst>
              <a:ext uri="{FF2B5EF4-FFF2-40B4-BE49-F238E27FC236}">
                <a16:creationId xmlns:a16="http://schemas.microsoft.com/office/drawing/2014/main" id="{A1AC3D04-8F89-6984-F986-5D0BFA4CDBCE}"/>
              </a:ext>
            </a:extLst>
          </p:cNvPr>
          <p:cNvSpPr>
            <a:spLocks noGrp="1"/>
          </p:cNvSpPr>
          <p:nvPr>
            <p:ph type="body" sz="half" idx="17"/>
          </p:nvPr>
        </p:nvSpPr>
        <p:spPr>
          <a:xfrm>
            <a:off x="7902441" y="2633971"/>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3">
            <a:extLst>
              <a:ext uri="{FF2B5EF4-FFF2-40B4-BE49-F238E27FC236}">
                <a16:creationId xmlns:a16="http://schemas.microsoft.com/office/drawing/2014/main" id="{3E828F45-8A7F-6181-FE84-7B92993F3264}"/>
              </a:ext>
            </a:extLst>
          </p:cNvPr>
          <p:cNvSpPr>
            <a:spLocks noGrp="1"/>
          </p:cNvSpPr>
          <p:nvPr>
            <p:ph type="body" sz="half" idx="18"/>
          </p:nvPr>
        </p:nvSpPr>
        <p:spPr>
          <a:xfrm>
            <a:off x="7902441" y="4291834"/>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a:extLst>
              <a:ext uri="{FF2B5EF4-FFF2-40B4-BE49-F238E27FC236}">
                <a16:creationId xmlns:a16="http://schemas.microsoft.com/office/drawing/2014/main" id="{161368C2-EDF6-D6DD-94BF-3879EA685EA2}"/>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08070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5191"/>
            <a:ext cx="3932237" cy="12420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63C55FD-83E4-EC0C-4BDA-B8CF646D2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1714889"/>
            <a:ext cx="3932237" cy="41540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CE112EE6-9506-4DAA-8413-19743C4F00D2}" type="datetime1">
              <a:rPr lang="en-CA" smtClean="0"/>
              <a:t>2026-01-08</a:t>
            </a:fld>
            <a:endParaRPr lang="en-US"/>
          </a:p>
        </p:txBody>
      </p:sp>
      <p:sp>
        <p:nvSpPr>
          <p:cNvPr id="13" name="Rectangle 12">
            <a:extLst>
              <a:ext uri="{FF2B5EF4-FFF2-40B4-BE49-F238E27FC236}">
                <a16:creationId xmlns:a16="http://schemas.microsoft.com/office/drawing/2014/main" id="{80AAC96F-042F-9EE0-C23C-4EC1253E02F0}"/>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7CBE9CC-3ADB-FAE9-3F51-A3C5EB5E0A9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0D65A9A4-9371-B60E-ECB1-D5123AF9890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263358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F80D-84FB-0E01-3D42-F6C2261435CA}"/>
              </a:ext>
            </a:extLst>
          </p:cNvPr>
          <p:cNvSpPr>
            <a:spLocks noGrp="1"/>
          </p:cNvSpPr>
          <p:nvPr>
            <p:ph type="title"/>
          </p:nvPr>
        </p:nvSpPr>
        <p:spPr>
          <a:xfrm>
            <a:off x="839788" y="-1"/>
            <a:ext cx="3932237" cy="12420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C3E20F2-0CBC-A93E-E6C1-F98E9FB8D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B8871-4107-EBAC-7533-3987A9AD9CA4}"/>
              </a:ext>
            </a:extLst>
          </p:cNvPr>
          <p:cNvSpPr>
            <a:spLocks noGrp="1"/>
          </p:cNvSpPr>
          <p:nvPr>
            <p:ph type="body" sz="half" idx="2"/>
          </p:nvPr>
        </p:nvSpPr>
        <p:spPr>
          <a:xfrm>
            <a:off x="839788" y="1724938"/>
            <a:ext cx="3932237" cy="41440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9A37F-FBD6-30BB-BA3C-9AE7455E2880}"/>
              </a:ext>
            </a:extLst>
          </p:cNvPr>
          <p:cNvSpPr>
            <a:spLocks noGrp="1"/>
          </p:cNvSpPr>
          <p:nvPr>
            <p:ph type="dt" sz="half" idx="10"/>
          </p:nvPr>
        </p:nvSpPr>
        <p:spPr/>
        <p:txBody>
          <a:bodyPr/>
          <a:lstStyle/>
          <a:p>
            <a:fld id="{2CAE15FD-D649-4A8B-A322-413B80EA1007}" type="datetime1">
              <a:rPr lang="en-CA" smtClean="0"/>
              <a:t>2026-01-08</a:t>
            </a:fld>
            <a:endParaRPr lang="en-US"/>
          </a:p>
        </p:txBody>
      </p:sp>
      <p:sp>
        <p:nvSpPr>
          <p:cNvPr id="20" name="Rectangle 19">
            <a:extLst>
              <a:ext uri="{FF2B5EF4-FFF2-40B4-BE49-F238E27FC236}">
                <a16:creationId xmlns:a16="http://schemas.microsoft.com/office/drawing/2014/main" id="{E4CA0D81-D18E-AE88-8117-7EB6A8E750FD}"/>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8F62BA-3109-3533-30CE-186CF2F4D0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33FC1661-1B1D-77E0-0A7D-E8E738BFD50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50043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2FF6960-A91F-47FA-AC2E-938D87E9EAC6}"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121728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ale Slide (Pin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27619C1B-217B-4AEA-84AD-C661A708E48E}" type="datetime1">
              <a:rPr lang="en-CA" smtClean="0"/>
              <a:t>2026-01-08</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12A6F81A-CF2C-335B-EAE5-A5E5B539606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51608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75B7C80-2F2C-4D6B-84EF-1A0551A2CE57}"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208230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act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AF5F8C9-3A66-4635-B897-94510DF19E1F}"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50316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9545586-20D1-4274-B1FE-94B394FC40A8}"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937083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F0ECD28-2CA3-45E6-B830-5520950A0FE8}"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9215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512E040-56E0-4832-A802-346E5115034B}"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567729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94521CF-17A5-4A50-B656-EF715FAFF5FB}"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2598079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act (Midnight)">
    <p:bg>
      <p:bgPr>
        <a:solidFill>
          <a:schemeClr val="accent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1501100B-303E-FD39-C185-4EAE4AA9FAA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DE42B2F-F5CA-44C2-A8C8-B8B9687BF976}"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@crdvictoria</a:t>
            </a: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a:solidFill>
                  <a:srgbClr val="4D4F53"/>
                </a:solidFill>
              </a:rPr>
              <a:t>Capital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a:solidFill>
                  <a:srgbClr val="4D4F53"/>
                </a:solidFill>
              </a:rPr>
              <a:t>CRDVictoria</a:t>
            </a: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a:solidFill>
                  <a:srgbClr val="4D4F53"/>
                </a:solidFill>
              </a:rPr>
              <a:t>crd.bc.ca</a:t>
            </a: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608061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act (Charcoal)">
    <p:bg>
      <p:bgPr>
        <a:solidFill>
          <a:srgbClr val="4D4F5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347AC3B-CFC2-E0B6-BE5D-1B57C96FB75F}"/>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419F0D76-B6D2-4651-AC0E-B5D2EFD921C8}"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6794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act (Sky)">
    <p:bg>
      <p:bgPr>
        <a:solidFill>
          <a:srgbClr val="0077C8"/>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BCDB647-8F30-C463-F3B7-9C0CBD23D18A}"/>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B67047A-2B83-4002-8563-86266F767E46}"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614117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Flame)">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a:solidFill>
            <a:schemeClr val="accent2"/>
          </a:solidFill>
        </p:spPr>
      </p:sp>
      <p:sp>
        <p:nvSpPr>
          <p:cNvPr id="7" name="Freeform 6">
            <a:extLst>
              <a:ext uri="{FF2B5EF4-FFF2-40B4-BE49-F238E27FC236}">
                <a16:creationId xmlns:a16="http://schemas.microsoft.com/office/drawing/2014/main" id="{D212A165-E640-0DAF-A597-D3C1422B3BA7}"/>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229CF535-3D51-421C-9D50-EBB703B7B30E}"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71461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rritoral Acknowledgment 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514D58F0-75DB-175B-F671-4387286386D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3D2DC-7323-4518-A292-EE2ECD68F436}"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873689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act (Pine)">
    <p:bg>
      <p:bgPr>
        <a:solidFill>
          <a:srgbClr val="427730"/>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E01F811F-1CFD-019C-7549-874974AD6A4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3DFAD2B-CDA0-4422-9305-D31CA2C17D6D}"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352350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A">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B88D4514-9EB3-46CF-98C5-4BB1A3AEFF8B}" type="datetime1">
              <a:rPr lang="en-CA" smtClean="0"/>
              <a:t>2026-01-08</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210300"/>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B7CD6183-E83B-7BEA-C6AA-F0E5B939CA5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14032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ideo B">
    <p:bg>
      <p:bgPr>
        <a:solidFill>
          <a:schemeClr val="tx1"/>
        </a:solidFill>
        <a:effectLst/>
      </p:bgPr>
    </p:bg>
    <p:spTree>
      <p:nvGrpSpPr>
        <p:cNvPr id="1" name=""/>
        <p:cNvGrpSpPr/>
        <p:nvPr/>
      </p:nvGrpSpPr>
      <p:grpSpPr>
        <a:xfrm>
          <a:off x="0" y="0"/>
          <a:ext cx="0" cy="0"/>
          <a:chOff x="0" y="0"/>
          <a:chExt cx="0" cy="0"/>
        </a:xfrm>
      </p:grpSpPr>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55634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CB9662A7-CC5C-4655-87A2-91657DD0625F}" type="datetime1">
              <a:rPr lang="en-CA" smtClean="0"/>
              <a:t>2026-01-08</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7" name="Slide Number Placeholder 5">
            <a:extLst>
              <a:ext uri="{FF2B5EF4-FFF2-40B4-BE49-F238E27FC236}">
                <a16:creationId xmlns:a16="http://schemas.microsoft.com/office/drawing/2014/main" id="{8F52760C-CB9E-9F1E-C716-4EB4069133E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31072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190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178680-127F-1CD2-17CE-CA6805A97438}"/>
              </a:ext>
            </a:extLst>
          </p:cNvPr>
          <p:cNvSpPr/>
          <p:nvPr userDrawn="1"/>
        </p:nvSpPr>
        <p:spPr>
          <a:xfrm>
            <a:off x="8904312" y="0"/>
            <a:ext cx="3287688" cy="6210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7634064" cy="1080000"/>
          </a:xfrm>
          <a:prstGeom prst="rect">
            <a:avLst/>
          </a:prstGeom>
        </p:spPr>
        <p:txBody>
          <a:bodyPr/>
          <a:lstStyle/>
          <a:p>
            <a:endParaRPr lang="en-US" dirty="0"/>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Arial" panose="020B0604020202020204" pitchFamily="34" charset="0"/>
              <a:buChar char="•"/>
              <a:defRPr/>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5D05C729-FA16-48B9-AAB1-C0F7F34E99D9}" type="datetime1">
              <a:rPr lang="en-CA" smtClean="0"/>
              <a:t>2026-01-08</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44727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527051" y="332656"/>
            <a:ext cx="4998720" cy="548640"/>
          </a:xfrm>
        </p:spPr>
        <p:txBody>
          <a:bodyPr>
            <a:normAutofit/>
          </a:bodyPr>
          <a:lstStyle>
            <a:lvl1pPr marL="0" indent="0">
              <a:defRPr sz="2800" spc="-100" baseline="0">
                <a:solidFill>
                  <a:schemeClr val="accent2"/>
                </a:solidFill>
                <a:latin typeface="DaxOT-Bold" pitchFamily="50" charset="0"/>
              </a:defRPr>
            </a:lvl1pPr>
          </a:lstStyle>
          <a:p>
            <a:pPr lvl="0"/>
            <a:r>
              <a:rPr lang="en-US" dirty="0"/>
              <a:t>Double-click to edit</a:t>
            </a:r>
          </a:p>
        </p:txBody>
      </p:sp>
      <p:sp>
        <p:nvSpPr>
          <p:cNvPr id="5" name="Title 1"/>
          <p:cNvSpPr>
            <a:spLocks noGrp="1"/>
          </p:cNvSpPr>
          <p:nvPr>
            <p:ph type="title" hasCustomPrompt="1"/>
          </p:nvPr>
        </p:nvSpPr>
        <p:spPr>
          <a:xfrm>
            <a:off x="335360" y="1556792"/>
            <a:ext cx="11617291" cy="1152128"/>
          </a:xfrm>
          <a:prstGeom prst="rect">
            <a:avLst/>
          </a:prstGeom>
        </p:spPr>
        <p:txBody>
          <a:bodyPr/>
          <a:lstStyle>
            <a:lvl1pPr indent="-360000" algn="l">
              <a:buFont typeface="Arial" pitchFamily="34" charset="0"/>
              <a:buChar char="•"/>
              <a:defRPr sz="4800" baseline="0">
                <a:solidFill>
                  <a:schemeClr val="accent2"/>
                </a:solidFill>
                <a:latin typeface="+mj-lt"/>
              </a:defRPr>
            </a:lvl1pPr>
          </a:lstStyle>
          <a:p>
            <a:pPr lvl="0"/>
            <a:r>
              <a:rPr lang="en-US" dirty="0"/>
              <a:t>Double-click to edit</a:t>
            </a:r>
            <a:br>
              <a:rPr lang="en-US" dirty="0"/>
            </a:br>
            <a:endParaRPr lang="en-US" dirty="0"/>
          </a:p>
        </p:txBody>
      </p:sp>
      <p:sp>
        <p:nvSpPr>
          <p:cNvPr id="8" name="Text Placeholder 7"/>
          <p:cNvSpPr>
            <a:spLocks noGrp="1"/>
          </p:cNvSpPr>
          <p:nvPr>
            <p:ph type="body" sz="quarter" idx="14"/>
          </p:nvPr>
        </p:nvSpPr>
        <p:spPr>
          <a:xfrm>
            <a:off x="334433" y="2708276"/>
            <a:ext cx="11618384" cy="3960813"/>
          </a:xfrm>
        </p:spPr>
        <p:txBody>
          <a:bodyPr/>
          <a:lstStyle>
            <a:lvl1pPr>
              <a:buFont typeface="Arial" pitchFamily="34" charset="0"/>
              <a:buChar cha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27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ritoral Acknowledgment 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62DA3665-6E8C-4F0B-8ED9-48B4629A26DE}"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66306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rritoral Acknowledgment B">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C31CFA6-8A79-42EA-8D99-4BC490B7F152}" type="datetime1">
              <a:rPr lang="en-CA" smtClean="0"/>
              <a:t>2026-01-08</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1659310"/>
            <a:ext cx="6092235" cy="584775"/>
          </a:xfrm>
          <a:prstGeom prst="rect">
            <a:avLst/>
          </a:prstGeom>
          <a:noFill/>
        </p:spPr>
        <p:txBody>
          <a:bodyPr wrap="square" rtlCol="0" anchor="b">
            <a:spAutoFit/>
          </a:bodyPr>
          <a:lstStyle/>
          <a:p>
            <a:pPr algn="l"/>
            <a:r>
              <a:rPr lang="en-US" sz="3200" b="1" dirty="0">
                <a:solidFill>
                  <a:srgbClr val="4D4F53"/>
                </a:solidFill>
              </a:rPr>
              <a:t>Territorial Acknowledgement</a:t>
            </a:r>
            <a:endParaRPr lang="en-US" sz="3200" b="1" kern="1200" dirty="0">
              <a:solidFill>
                <a:srgbClr val="4D4F53"/>
              </a:solidFill>
              <a:latin typeface="+mn-lt"/>
              <a:ea typeface="+mn-ea"/>
              <a:cs typeface="+mn-cs"/>
            </a:endParaRPr>
          </a:p>
        </p:txBody>
      </p:sp>
      <p:sp>
        <p:nvSpPr>
          <p:cNvPr id="22" name="TextBox 21">
            <a:extLst>
              <a:ext uri="{FF2B5EF4-FFF2-40B4-BE49-F238E27FC236}">
                <a16:creationId xmlns:a16="http://schemas.microsoft.com/office/drawing/2014/main" id="{6963C203-E616-31F4-54BF-3222F2FD6E3D}"/>
              </a:ext>
            </a:extLst>
          </p:cNvPr>
          <p:cNvSpPr txBox="1"/>
          <p:nvPr userDrawn="1"/>
        </p:nvSpPr>
        <p:spPr>
          <a:xfrm>
            <a:off x="838200" y="2691156"/>
            <a:ext cx="6092235" cy="2585323"/>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pic>
        <p:nvPicPr>
          <p:cNvPr id="23" name="Picture 22" descr="A picture containing sky, outdoor, water, person&#10;&#10;Description automatically generated">
            <a:extLst>
              <a:ext uri="{FF2B5EF4-FFF2-40B4-BE49-F238E27FC236}">
                <a16:creationId xmlns:a16="http://schemas.microsoft.com/office/drawing/2014/main" id="{3C8AECA3-45C3-2E32-9B80-BDCF47016C7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8079" y="0"/>
            <a:ext cx="4706193" cy="6210298"/>
          </a:xfrm>
          <a:prstGeom prst="rect">
            <a:avLst/>
          </a:prstGeom>
        </p:spPr>
      </p:pic>
      <p:sp>
        <p:nvSpPr>
          <p:cNvPr id="13" name="Freeform 12">
            <a:extLst>
              <a:ext uri="{FF2B5EF4-FFF2-40B4-BE49-F238E27FC236}">
                <a16:creationId xmlns:a16="http://schemas.microsoft.com/office/drawing/2014/main" id="{704C8E39-8081-E706-B6A0-FF25E4888F29}"/>
              </a:ext>
            </a:extLst>
          </p:cNvPr>
          <p:cNvSpPr/>
          <p:nvPr userDrawn="1"/>
        </p:nvSpPr>
        <p:spPr>
          <a:xfrm>
            <a:off x="7485806" y="5556516"/>
            <a:ext cx="4706193" cy="657873"/>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60344921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DB584-F3E3-2F55-B521-E8399B8985D8}"/>
              </a:ext>
            </a:extLst>
          </p:cNvPr>
          <p:cNvSpPr>
            <a:spLocks noGrp="1"/>
          </p:cNvSpPr>
          <p:nvPr>
            <p:ph type="body" idx="1"/>
          </p:nvPr>
        </p:nvSpPr>
        <p:spPr>
          <a:xfrm>
            <a:off x="838200" y="1452890"/>
            <a:ext cx="10515600" cy="442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1F5C9B-0D3B-B08A-D57B-CCBA9D2223A9}"/>
              </a:ext>
            </a:extLst>
          </p:cNvPr>
          <p:cNvSpPr>
            <a:spLocks noGrp="1"/>
          </p:cNvSpPr>
          <p:nvPr>
            <p:ph type="dt" sz="half" idx="2"/>
          </p:nvPr>
        </p:nvSpPr>
        <p:spPr>
          <a:xfrm>
            <a:off x="838200" y="74422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A1D8-E42B-4383-A2FA-A34D68DEF127}" type="datetime1">
              <a:rPr lang="en-CA" smtClean="0"/>
              <a:t>2026-01-08</a:t>
            </a:fld>
            <a:endParaRPr lang="en-US"/>
          </a:p>
        </p:txBody>
      </p:sp>
      <p:sp>
        <p:nvSpPr>
          <p:cNvPr id="6" name="Slide Number Placeholder 5">
            <a:extLst>
              <a:ext uri="{FF2B5EF4-FFF2-40B4-BE49-F238E27FC236}">
                <a16:creationId xmlns:a16="http://schemas.microsoft.com/office/drawing/2014/main" id="{09D3906C-720A-A837-CA9C-373BF5E2EE8F}"/>
              </a:ext>
            </a:extLst>
          </p:cNvPr>
          <p:cNvSpPr>
            <a:spLocks noGrp="1"/>
          </p:cNvSpPr>
          <p:nvPr>
            <p:ph type="sldNum" sz="quarter" idx="4"/>
          </p:nvPr>
        </p:nvSpPr>
        <p:spPr>
          <a:xfrm>
            <a:off x="11162211" y="7348563"/>
            <a:ext cx="838200" cy="365125"/>
          </a:xfrm>
          <a:prstGeom prst="rect">
            <a:avLst/>
          </a:prstGeom>
        </p:spPr>
        <p:txBody>
          <a:bodyPr vert="horz" lIns="91440" tIns="45720" rIns="91440" bIns="45720" rtlCol="0" anchor="ctr"/>
          <a:lstStyle>
            <a:lvl1pPr algn="ctr">
              <a:defRPr sz="1200">
                <a:solidFill>
                  <a:srgbClr val="4D4F53"/>
                </a:solidFill>
              </a:defRPr>
            </a:lvl1pPr>
          </a:lstStyle>
          <a:p>
            <a:fld id="{30D86C84-F8D5-E34D-B6A7-E6AF53844E44}" type="slidenum">
              <a:rPr lang="en-US" smtClean="0"/>
              <a:pPr/>
              <a:t>‹#›</a:t>
            </a:fld>
            <a:endParaRPr lang="en-US" dirty="0"/>
          </a:p>
        </p:txBody>
      </p:sp>
      <p:sp>
        <p:nvSpPr>
          <p:cNvPr id="12" name="Title Placeholder 11">
            <a:extLst>
              <a:ext uri="{FF2B5EF4-FFF2-40B4-BE49-F238E27FC236}">
                <a16:creationId xmlns:a16="http://schemas.microsoft.com/office/drawing/2014/main" id="{B73A0FE3-AE29-E158-E179-B162976839C3}"/>
              </a:ext>
            </a:extLst>
          </p:cNvPr>
          <p:cNvSpPr>
            <a:spLocks noGrp="1"/>
          </p:cNvSpPr>
          <p:nvPr>
            <p:ph type="title"/>
          </p:nvPr>
        </p:nvSpPr>
        <p:spPr>
          <a:xfrm>
            <a:off x="838200" y="365125"/>
            <a:ext cx="10515600" cy="1087765"/>
          </a:xfrm>
          <a:prstGeom prst="rect">
            <a:avLst/>
          </a:prstGeom>
        </p:spPr>
        <p:txBody>
          <a:bodyPr vert="horz" lIns="91440" tIns="90000" rIns="91440" bIns="9000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66A4A8AC-737F-D0FD-2149-2CB37A32D507}"/>
              </a:ext>
            </a:extLst>
          </p:cNvPr>
          <p:cNvSpPr>
            <a:spLocks noGrp="1"/>
          </p:cNvSpPr>
          <p:nvPr>
            <p:ph type="ftr" sz="quarter" idx="3"/>
          </p:nvPr>
        </p:nvSpPr>
        <p:spPr>
          <a:xfrm>
            <a:off x="4038600" y="7442200"/>
            <a:ext cx="4114800" cy="365125"/>
          </a:xfrm>
          <a:prstGeom prst="rect">
            <a:avLst/>
          </a:prstGeom>
        </p:spPr>
        <p:txBody>
          <a:bodyPr vert="horz" lIns="91440" tIns="45720" rIns="91440" bIns="45720" rtlCol="0" anchor="ctr"/>
          <a:lstStyle>
            <a:lvl1pPr algn="ctr">
              <a:defRPr sz="1200">
                <a:solidFill>
                  <a:srgbClr val="4D4F53"/>
                </a:solidFill>
              </a:defRPr>
            </a:lvl1pPr>
          </a:lstStyle>
          <a:p>
            <a:endParaRPr lang="en-US" dirty="0"/>
          </a:p>
        </p:txBody>
      </p:sp>
    </p:spTree>
    <p:extLst>
      <p:ext uri="{BB962C8B-B14F-4D97-AF65-F5344CB8AC3E}">
        <p14:creationId xmlns:p14="http://schemas.microsoft.com/office/powerpoint/2010/main" val="42600802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99" r:id="rId3"/>
    <p:sldLayoutId id="2147483673" r:id="rId4"/>
    <p:sldLayoutId id="2147483674" r:id="rId5"/>
    <p:sldLayoutId id="2147483675" r:id="rId6"/>
    <p:sldLayoutId id="2147483712" r:id="rId7"/>
    <p:sldLayoutId id="2147483695" r:id="rId8"/>
    <p:sldLayoutId id="2147483696" r:id="rId9"/>
    <p:sldLayoutId id="2147483651" r:id="rId10"/>
    <p:sldLayoutId id="2147483662" r:id="rId11"/>
    <p:sldLayoutId id="2147483700" r:id="rId12"/>
    <p:sldLayoutId id="2147483676" r:id="rId13"/>
    <p:sldLayoutId id="2147483677" r:id="rId14"/>
    <p:sldLayoutId id="2147483678" r:id="rId15"/>
    <p:sldLayoutId id="2147483713" r:id="rId16"/>
    <p:sldLayoutId id="2147483714" r:id="rId17"/>
    <p:sldLayoutId id="2147483715" r:id="rId18"/>
    <p:sldLayoutId id="2147483716" r:id="rId19"/>
    <p:sldLayoutId id="2147483717" r:id="rId20"/>
    <p:sldLayoutId id="2147483718" r:id="rId21"/>
    <p:sldLayoutId id="2147483689" r:id="rId22"/>
    <p:sldLayoutId id="2147483650" r:id="rId23"/>
    <p:sldLayoutId id="2147483660" r:id="rId24"/>
    <p:sldLayoutId id="2147483672" r:id="rId25"/>
    <p:sldLayoutId id="2147483670" r:id="rId26"/>
    <p:sldLayoutId id="2147483683" r:id="rId27"/>
    <p:sldLayoutId id="2147483701" r:id="rId28"/>
    <p:sldLayoutId id="2147483684" r:id="rId29"/>
    <p:sldLayoutId id="2147483685" r:id="rId30"/>
    <p:sldLayoutId id="2147483686" r:id="rId31"/>
    <p:sldLayoutId id="2147483652" r:id="rId32"/>
    <p:sldLayoutId id="2147483653" r:id="rId33"/>
    <p:sldLayoutId id="2147483654" r:id="rId34"/>
    <p:sldLayoutId id="2147483656" r:id="rId35"/>
    <p:sldLayoutId id="2147483687" r:id="rId36"/>
    <p:sldLayoutId id="2147483688" r:id="rId37"/>
    <p:sldLayoutId id="2147483663" r:id="rId38"/>
    <p:sldLayoutId id="2147483664" r:id="rId39"/>
    <p:sldLayoutId id="2147483702" r:id="rId40"/>
    <p:sldLayoutId id="2147483665" r:id="rId41"/>
    <p:sldLayoutId id="2147483666" r:id="rId42"/>
    <p:sldLayoutId id="2147483667" r:id="rId43"/>
    <p:sldLayoutId id="2147483671" r:id="rId44"/>
    <p:sldLayoutId id="2147483679" r:id="rId45"/>
    <p:sldLayoutId id="2147483703" r:id="rId46"/>
    <p:sldLayoutId id="2147483680" r:id="rId47"/>
    <p:sldLayoutId id="2147483681" r:id="rId48"/>
    <p:sldLayoutId id="2147483682" r:id="rId49"/>
    <p:sldLayoutId id="2147483705" r:id="rId50"/>
    <p:sldLayoutId id="2147483707" r:id="rId51"/>
    <p:sldLayoutId id="2147483706" r:id="rId52"/>
    <p:sldLayoutId id="2147483708" r:id="rId53"/>
    <p:sldLayoutId id="2147483709" r:id="rId54"/>
    <p:sldLayoutId id="2147483710" r:id="rId55"/>
    <p:sldLayoutId id="2147483661" r:id="rId56"/>
    <p:sldLayoutId id="2147483659" r:id="rId57"/>
    <p:sldLayoutId id="2147483657" r:id="rId58"/>
    <p:sldLayoutId id="2147483690" r:id="rId59"/>
    <p:sldLayoutId id="2147483691" r:id="rId60"/>
    <p:sldLayoutId id="2147483704" r:id="rId61"/>
    <p:sldLayoutId id="2147483692" r:id="rId62"/>
    <p:sldLayoutId id="2147483693" r:id="rId63"/>
    <p:sldLayoutId id="2147483694" r:id="rId64"/>
    <p:sldLayoutId id="2147483719" r:id="rId65"/>
    <p:sldLayoutId id="2147483720" r:id="rId66"/>
    <p:sldLayoutId id="2147483721" r:id="rId67"/>
    <p:sldLayoutId id="2147483722" r:id="rId68"/>
    <p:sldLayoutId id="2147483723" r:id="rId69"/>
    <p:sldLayoutId id="2147483724" r:id="rId70"/>
    <p:sldLayoutId id="2147483669" r:id="rId71"/>
    <p:sldLayoutId id="2147483698" r:id="rId72"/>
    <p:sldLayoutId id="2147483655" r:id="rId73"/>
    <p:sldLayoutId id="2147483697" r:id="rId74"/>
    <p:sldLayoutId id="2147483711" r:id="rId75"/>
    <p:sldLayoutId id="2147483725" r:id="rId76"/>
  </p:sldLayoutIdLst>
  <p:hf hdr="0" ftr="0" dt="0"/>
  <p:txStyles>
    <p:titleStyle>
      <a:lvl1pPr algn="l" defTabSz="914400" rtl="0" eaLnBrk="1" latinLnBrk="0" hangingPunct="1">
        <a:lnSpc>
          <a:spcPct val="90000"/>
        </a:lnSpc>
        <a:spcBef>
          <a:spcPct val="0"/>
        </a:spcBef>
        <a:buNone/>
        <a:defRPr sz="4400" b="0" kern="1200">
          <a:solidFill>
            <a:srgbClr val="4D4F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hyperlink" Target="https://www.crd.bc.ca/docs/default-source/legislative-pdf/2020commission-orientation-handbook.pdf?sfvrsn=2b428bca_2"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CAEECC-BC32-24B2-22E9-52471DB82E83}"/>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000" dirty="0">
                <a:solidFill>
                  <a:schemeClr val="tx1"/>
                </a:solidFill>
              </a:rPr>
              <a:t>Victoria Family Court &amp; Youth Justice Committee</a:t>
            </a:r>
          </a:p>
        </p:txBody>
      </p:sp>
      <p:sp>
        <p:nvSpPr>
          <p:cNvPr id="8" name="Subtitle 7">
            <a:extLst>
              <a:ext uri="{FF2B5EF4-FFF2-40B4-BE49-F238E27FC236}">
                <a16:creationId xmlns:a16="http://schemas.microsoft.com/office/drawing/2014/main" id="{50F43618-271C-43AD-CF7E-59D7D26F0D2E}"/>
              </a:ext>
            </a:extLst>
          </p:cNvPr>
          <p:cNvSpPr>
            <a:spLocks noGrp="1"/>
          </p:cNvSpPr>
          <p:nvPr>
            <p:ph type="subTitle" idx="1"/>
          </p:nvPr>
        </p:nvSpPr>
        <p:spPr>
          <a:xfrm>
            <a:off x="890339" y="4636008"/>
            <a:ext cx="3734014" cy="736064"/>
          </a:xfrm>
        </p:spPr>
        <p:txBody>
          <a:bodyPr vert="horz" lIns="91440" tIns="45720" rIns="91440" bIns="45720" rtlCol="0">
            <a:normAutofit/>
          </a:bodyPr>
          <a:lstStyle/>
          <a:p>
            <a:pPr algn="l"/>
            <a:r>
              <a:rPr lang="en-US" dirty="0">
                <a:solidFill>
                  <a:schemeClr val="tx1"/>
                </a:solidFill>
              </a:rPr>
              <a:t>January 22, 2026 </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icture containing grass, sky, outdoor, tree&#10;&#10;Description automatically generated">
            <a:extLst>
              <a:ext uri="{FF2B5EF4-FFF2-40B4-BE49-F238E27FC236}">
                <a16:creationId xmlns:a16="http://schemas.microsoft.com/office/drawing/2014/main" id="{3931EA73-0400-0B3D-E932-FF291AF6AB00}"/>
              </a:ext>
            </a:extLst>
          </p:cNvPr>
          <p:cNvPicPr>
            <a:picLocks noGrp="1" noChangeAspect="1"/>
          </p:cNvPicPr>
          <p:nvPr>
            <p:ph type="pic" sz="quarter" idx="14"/>
          </p:nvPr>
        </p:nvPicPr>
        <p:blipFill rotWithShape="1">
          <a:blip r:embed="rId3"/>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BFEA64C5-28BC-DF23-E8A3-AC68A24B7BAF}"/>
              </a:ext>
            </a:extLst>
          </p:cNvPr>
          <p:cNvSpPr>
            <a:spLocks noGrp="1"/>
          </p:cNvSpPr>
          <p:nvPr>
            <p:ph type="sldNum" sz="quarter" idx="17"/>
          </p:nvPr>
        </p:nvSpPr>
        <p:spPr/>
        <p:txBody>
          <a:bodyPr/>
          <a:lstStyle/>
          <a:p>
            <a:pPr>
              <a:spcAft>
                <a:spcPts val="600"/>
              </a:spcAft>
            </a:pPr>
            <a:fld id="{30D86C84-F8D5-E34D-B6A7-E6AF53844E44}" type="slidenum">
              <a:rPr lang="en-US" smtClean="0"/>
              <a:pPr>
                <a:spcAft>
                  <a:spcPts val="600"/>
                </a:spcAft>
              </a:pPr>
              <a:t>1</a:t>
            </a:fld>
            <a:endParaRPr lang="en-US"/>
          </a:p>
        </p:txBody>
      </p:sp>
    </p:spTree>
    <p:extLst>
      <p:ext uri="{BB962C8B-B14F-4D97-AF65-F5344CB8AC3E}">
        <p14:creationId xmlns:p14="http://schemas.microsoft.com/office/powerpoint/2010/main" val="136664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5489" y="418661"/>
            <a:ext cx="8928992" cy="3965188"/>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b="1" dirty="0">
                <a:solidFill>
                  <a:srgbClr val="4D4F53"/>
                </a:solidFill>
              </a:rPr>
              <a:t>EDUCATE -Act as a conduit between service agencies</a:t>
            </a:r>
            <a:r>
              <a:rPr lang="en-US" sz="2400" dirty="0">
                <a:solidFill>
                  <a:srgbClr val="4D4F53"/>
                </a:solidFill>
              </a:rPr>
              <a:t>, local governments, First Nations, and Provincial and Federal authorities</a:t>
            </a:r>
          </a:p>
          <a:p>
            <a:pPr marL="285750" indent="-285750">
              <a:spcBef>
                <a:spcPts val="1000"/>
              </a:spcBef>
              <a:buFont typeface="Arial" panose="020B0604020202020204" pitchFamily="34" charset="0"/>
              <a:buChar char="•"/>
            </a:pPr>
            <a:r>
              <a:rPr lang="en-US" sz="2400" dirty="0">
                <a:solidFill>
                  <a:srgbClr val="4D4F53"/>
                </a:solidFill>
              </a:rPr>
              <a:t>Offer community grants (other than assistance to business)</a:t>
            </a:r>
          </a:p>
          <a:p>
            <a:pPr marL="285750" indent="-285750">
              <a:spcBef>
                <a:spcPts val="1000"/>
              </a:spcBef>
              <a:buFont typeface="Arial" panose="020B0604020202020204" pitchFamily="34" charset="0"/>
              <a:buChar char="•"/>
            </a:pPr>
            <a:r>
              <a:rPr lang="en-US" sz="2400" b="1" dirty="0">
                <a:solidFill>
                  <a:srgbClr val="4D4F53"/>
                </a:solidFill>
              </a:rPr>
              <a:t>Advocate </a:t>
            </a:r>
            <a:r>
              <a:rPr lang="en-US" sz="2400" dirty="0">
                <a:solidFill>
                  <a:srgbClr val="4D4F53"/>
                </a:solidFill>
              </a:rPr>
              <a:t>for changes to legislation, policy, or systemic structures</a:t>
            </a:r>
          </a:p>
          <a:p>
            <a:pPr marL="285750" indent="-285750">
              <a:spcBef>
                <a:spcPts val="1000"/>
              </a:spcBef>
              <a:buFont typeface="Arial" panose="020B0604020202020204" pitchFamily="34" charset="0"/>
              <a:buChar char="•"/>
            </a:pPr>
            <a:r>
              <a:rPr lang="en-US" sz="2400" dirty="0">
                <a:solidFill>
                  <a:srgbClr val="4D4F53"/>
                </a:solidFill>
              </a:rPr>
              <a:t>Canvas community resources for reporting to Attorney General (AG), local governments, others</a:t>
            </a:r>
          </a:p>
          <a:p>
            <a:pPr marL="285750" indent="-285750">
              <a:spcBef>
                <a:spcPts val="1000"/>
              </a:spcBef>
              <a:buFont typeface="Arial" panose="020B0604020202020204" pitchFamily="34" charset="0"/>
              <a:buChar char="•"/>
            </a:pPr>
            <a:r>
              <a:rPr lang="en-US" sz="2400" dirty="0">
                <a:solidFill>
                  <a:srgbClr val="4D4F53"/>
                </a:solidFill>
              </a:rPr>
              <a:t>Take on specific causes for </a:t>
            </a:r>
            <a:r>
              <a:rPr lang="en-US" sz="2400" b="1" dirty="0">
                <a:solidFill>
                  <a:srgbClr val="4D4F53"/>
                </a:solidFill>
              </a:rPr>
              <a:t>advocacy or funding</a:t>
            </a:r>
            <a:r>
              <a:rPr lang="en-US" sz="2400" dirty="0">
                <a:solidFill>
                  <a:srgbClr val="4D4F53"/>
                </a:solidFill>
              </a:rPr>
              <a:t>, as has been historically done</a:t>
            </a:r>
            <a:endParaRPr lang="en-US" dirty="0">
              <a:solidFill>
                <a:srgbClr val="4D4F53"/>
              </a:solidFill>
            </a:endParaRP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10</a:t>
            </a:fld>
            <a:endParaRPr lang="en-US" dirty="0"/>
          </a:p>
        </p:txBody>
      </p:sp>
    </p:spTree>
    <p:extLst>
      <p:ext uri="{BB962C8B-B14F-4D97-AF65-F5344CB8AC3E}">
        <p14:creationId xmlns:p14="http://schemas.microsoft.com/office/powerpoint/2010/main" val="415469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584376" y="106268"/>
            <a:ext cx="5184576" cy="792088"/>
          </a:xfrm>
        </p:spPr>
        <p:txBody>
          <a:bodyPr>
            <a:normAutofit/>
          </a:bodyPr>
          <a:lstStyle/>
          <a:p>
            <a:r>
              <a:rPr lang="en-CA" dirty="0">
                <a:solidFill>
                  <a:srgbClr val="002060"/>
                </a:solidFill>
              </a:rPr>
              <a:t>Committee cannot:</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can’t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2083" y="1052736"/>
            <a:ext cx="8928992" cy="569899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Pass or amend bylaws</a:t>
            </a:r>
          </a:p>
          <a:p>
            <a:pPr marL="285750" indent="-285750">
              <a:spcBef>
                <a:spcPts val="1000"/>
              </a:spcBef>
              <a:buFont typeface="Arial" panose="020B0604020202020204" pitchFamily="34" charset="0"/>
              <a:buChar char="•"/>
            </a:pPr>
            <a:r>
              <a:rPr lang="en-US" sz="2400" dirty="0">
                <a:solidFill>
                  <a:srgbClr val="4D4F53"/>
                </a:solidFill>
              </a:rPr>
              <a:t>amend its final Board approved budget or the Financial Plan (but may change uses of funds within its approved budget in the Financial Plan)</a:t>
            </a:r>
          </a:p>
          <a:p>
            <a:pPr marL="285750" indent="-285750">
              <a:spcBef>
                <a:spcPts val="1000"/>
              </a:spcBef>
              <a:buFont typeface="Arial" panose="020B0604020202020204" pitchFamily="34" charset="0"/>
              <a:buChar char="•"/>
            </a:pPr>
            <a:r>
              <a:rPr lang="en-US" sz="2400" dirty="0">
                <a:solidFill>
                  <a:srgbClr val="4D4F53"/>
                </a:solidFill>
              </a:rPr>
              <a:t>approve reimbursements not in keeping with CRD policy (travel outside Canada)</a:t>
            </a:r>
          </a:p>
          <a:p>
            <a:pPr marL="285750" indent="-285750">
              <a:spcBef>
                <a:spcPts val="1000"/>
              </a:spcBef>
              <a:buFont typeface="Arial" panose="020B0604020202020204" pitchFamily="34" charset="0"/>
              <a:buChar char="•"/>
            </a:pPr>
            <a:r>
              <a:rPr lang="en-US" sz="2400" dirty="0">
                <a:solidFill>
                  <a:srgbClr val="4D4F53"/>
                </a:solidFill>
              </a:rPr>
              <a:t>Individual commissioners have no “powers” outside the Commission structure, unless:</a:t>
            </a:r>
          </a:p>
          <a:p>
            <a:pPr marL="742950" lvl="1" indent="-285750">
              <a:spcBef>
                <a:spcPts val="1000"/>
              </a:spcBef>
              <a:buFont typeface="Arial" panose="020B0604020202020204" pitchFamily="34" charset="0"/>
              <a:buChar char="•"/>
            </a:pPr>
            <a:r>
              <a:rPr lang="en-US" sz="2400" dirty="0">
                <a:solidFill>
                  <a:srgbClr val="4D4F53"/>
                </a:solidFill>
              </a:rPr>
              <a:t>Registered volunteers working on a project of the Committee, assigned by resolution; or</a:t>
            </a:r>
          </a:p>
          <a:p>
            <a:pPr marL="742950" lvl="1" indent="-285750">
              <a:spcBef>
                <a:spcPts val="1000"/>
              </a:spcBef>
              <a:buFont typeface="Arial" panose="020B0604020202020204" pitchFamily="34" charset="0"/>
              <a:buChar char="•"/>
            </a:pPr>
            <a:r>
              <a:rPr lang="en-US" sz="2400" dirty="0">
                <a:solidFill>
                  <a:srgbClr val="4D4F53"/>
                </a:solidFill>
              </a:rPr>
              <a:t>Otherwise delegated by bylaw.</a:t>
            </a:r>
          </a:p>
          <a:p>
            <a:pPr marL="285750" indent="-285750">
              <a:spcBef>
                <a:spcPts val="1000"/>
              </a:spcBef>
              <a:buFont typeface="Arial" panose="020B0604020202020204" pitchFamily="34" charset="0"/>
              <a:buChar char="•"/>
            </a:pPr>
            <a:r>
              <a:rPr lang="en-US" sz="2400" dirty="0">
                <a:solidFill>
                  <a:srgbClr val="4D4F53"/>
                </a:solidFill>
              </a:rPr>
              <a:t>Purchase items-  Purchasing done by CRD staff</a:t>
            </a: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11</a:t>
            </a:fld>
            <a:endParaRPr lang="en-US" dirty="0"/>
          </a:p>
        </p:txBody>
      </p:sp>
    </p:spTree>
    <p:extLst>
      <p:ext uri="{BB962C8B-B14F-4D97-AF65-F5344CB8AC3E}">
        <p14:creationId xmlns:p14="http://schemas.microsoft.com/office/powerpoint/2010/main" val="43764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Sub-</a:t>
            </a:r>
          </a:p>
          <a:p>
            <a:pPr algn="ctr"/>
            <a:r>
              <a:rPr lang="en-CA" sz="3200" dirty="0">
                <a:solidFill>
                  <a:schemeClr val="bg1"/>
                </a:solidFill>
              </a:rPr>
              <a:t>committees </a:t>
            </a:r>
            <a:endParaRPr lang="en-US" sz="3200" b="0" dirty="0">
              <a:solidFill>
                <a:schemeClr val="bg1"/>
              </a:solidFill>
            </a:endParaRPr>
          </a:p>
          <a:p>
            <a:pPr algn="ctr"/>
            <a:endParaRPr lang="en-CA" sz="3200" b="1" dirty="0">
              <a:solidFill>
                <a:schemeClr val="bg1"/>
              </a:solidFill>
              <a:effectLst/>
              <a:ea typeface="Calibri" panose="020F0502020204030204" pitchFamily="34" charset="0"/>
            </a:endParaRPr>
          </a:p>
          <a:p>
            <a:pPr algn="ctr"/>
            <a:endParaRPr lang="en-CA" sz="3200" b="1" dirty="0">
              <a:solidFill>
                <a:schemeClr val="bg1"/>
              </a:solidFill>
              <a:effectLst/>
              <a:ea typeface="Calibri" panose="020F0502020204030204" pitchFamily="34" charset="0"/>
            </a:endParaRPr>
          </a:p>
          <a:p>
            <a:pPr algn="ctr"/>
            <a:endParaRPr lang="en-US" sz="24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12</a:t>
            </a:fld>
            <a:endParaRPr lang="en-US" dirty="0"/>
          </a:p>
        </p:txBody>
      </p:sp>
      <p:sp>
        <p:nvSpPr>
          <p:cNvPr id="5" name="Content Placeholder 2">
            <a:extLst>
              <a:ext uri="{FF2B5EF4-FFF2-40B4-BE49-F238E27FC236}">
                <a16:creationId xmlns:a16="http://schemas.microsoft.com/office/drawing/2014/main" id="{53F4C1FE-EDCF-DA68-4FD4-48FF18CDBD2F}"/>
              </a:ext>
            </a:extLst>
          </p:cNvPr>
          <p:cNvSpPr txBox="1">
            <a:spLocks/>
          </p:cNvSpPr>
          <p:nvPr/>
        </p:nvSpPr>
        <p:spPr>
          <a:xfrm>
            <a:off x="2639616" y="983820"/>
            <a:ext cx="10515600" cy="4903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 2025 Appointments</a:t>
            </a:r>
          </a:p>
          <a:p>
            <a:r>
              <a:rPr lang="en-CA" b="1" dirty="0"/>
              <a:t>Communications</a:t>
            </a:r>
            <a:r>
              <a:rPr lang="en-CA" dirty="0"/>
              <a:t> – Jeff Bateman</a:t>
            </a:r>
          </a:p>
          <a:p>
            <a:r>
              <a:rPr lang="en-CA" dirty="0"/>
              <a:t>   </a:t>
            </a:r>
            <a:r>
              <a:rPr lang="en-CA" b="1" dirty="0"/>
              <a:t>Financial</a:t>
            </a:r>
            <a:r>
              <a:rPr lang="en-CA" dirty="0"/>
              <a:t> – Esther Paterson</a:t>
            </a:r>
          </a:p>
          <a:p>
            <a:r>
              <a:rPr lang="en-CA" dirty="0"/>
              <a:t>   </a:t>
            </a:r>
            <a:r>
              <a:rPr lang="en-CA" b="1" dirty="0"/>
              <a:t>Youth and Family Matters- </a:t>
            </a:r>
            <a:r>
              <a:rPr lang="en-CA" dirty="0"/>
              <a:t>Rose Stanton</a:t>
            </a:r>
          </a:p>
          <a:p>
            <a:r>
              <a:rPr lang="en-CA" dirty="0"/>
              <a:t>   </a:t>
            </a:r>
            <a:r>
              <a:rPr lang="en-CA" b="1" dirty="0"/>
              <a:t>CRAT</a:t>
            </a:r>
            <a:r>
              <a:rPr lang="en-CA" dirty="0"/>
              <a:t> - Capital Region Action Team for Sexually </a:t>
            </a:r>
            <a:br>
              <a:rPr lang="en-CA" dirty="0"/>
            </a:br>
            <a:r>
              <a:rPr lang="en-CA" dirty="0"/>
              <a:t>    Exploited Youth - Bill McElroy</a:t>
            </a:r>
          </a:p>
          <a:p>
            <a:r>
              <a:rPr lang="en-CA" dirty="0"/>
              <a:t>   </a:t>
            </a:r>
            <a:r>
              <a:rPr lang="en-CA" b="1" dirty="0"/>
              <a:t>Grants &amp; Priorities-  </a:t>
            </a:r>
            <a:r>
              <a:rPr lang="en-CA" dirty="0"/>
              <a:t>Marcie McLean</a:t>
            </a:r>
          </a:p>
          <a:p>
            <a:r>
              <a:rPr lang="en-CA" dirty="0"/>
              <a:t>   </a:t>
            </a:r>
            <a:r>
              <a:rPr lang="en-CA" b="1" dirty="0"/>
              <a:t>Court Watch </a:t>
            </a:r>
            <a:r>
              <a:rPr lang="en-CA" dirty="0"/>
              <a:t>- Marie-Térèse Little</a:t>
            </a:r>
          </a:p>
        </p:txBody>
      </p:sp>
    </p:spTree>
    <p:extLst>
      <p:ext uri="{BB962C8B-B14F-4D97-AF65-F5344CB8AC3E}">
        <p14:creationId xmlns:p14="http://schemas.microsoft.com/office/powerpoint/2010/main" val="111703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b="1" dirty="0">
                <a:solidFill>
                  <a:schemeClr val="bg1"/>
                </a:solidFill>
                <a:effectLst/>
                <a:ea typeface="Calibri" panose="020F0502020204030204" pitchFamily="34" charset="0"/>
              </a:rPr>
              <a:t>Three-Year Strategic Plan </a:t>
            </a:r>
          </a:p>
          <a:p>
            <a:pPr algn="ctr"/>
            <a:r>
              <a:rPr lang="en-CA" sz="3200" b="1" dirty="0">
                <a:solidFill>
                  <a:schemeClr val="bg1"/>
                </a:solidFill>
                <a:effectLst/>
                <a:ea typeface="Calibri" panose="020F0502020204030204" pitchFamily="34" charset="0"/>
              </a:rPr>
              <a:t>2023-2026</a:t>
            </a: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13</a:t>
            </a:fld>
            <a:endParaRPr lang="en-US" dirty="0"/>
          </a:p>
        </p:txBody>
      </p:sp>
      <p:sp>
        <p:nvSpPr>
          <p:cNvPr id="10" name="Content Placeholder 2">
            <a:extLst>
              <a:ext uri="{FF2B5EF4-FFF2-40B4-BE49-F238E27FC236}">
                <a16:creationId xmlns:a16="http://schemas.microsoft.com/office/drawing/2014/main" id="{F0E746EA-1C78-CC0B-7693-D5ACB0327CDE}"/>
              </a:ext>
            </a:extLst>
          </p:cNvPr>
          <p:cNvSpPr txBox="1">
            <a:spLocks/>
          </p:cNvSpPr>
          <p:nvPr/>
        </p:nvSpPr>
        <p:spPr>
          <a:xfrm>
            <a:off x="2567609" y="355955"/>
            <a:ext cx="8786192" cy="4695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0000"/>
                </a:solidFill>
                <a:latin typeface="Calibri" panose="020F0502020204030204" pitchFamily="34" charset="0"/>
              </a:rPr>
              <a:t>    Mission: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To facilitate connections between municipal and First Nations governments, school districts, service providers, and the broader community in order to educate and advocate on the challenges and shortfalls facing youth and families who may come into contact with the justice system. </a:t>
            </a:r>
          </a:p>
          <a:p>
            <a:pPr marL="0" indent="0">
              <a:buFont typeface="Arial" panose="020B0604020202020204" pitchFamily="34" charset="0"/>
              <a:buNone/>
            </a:pPr>
            <a:r>
              <a:rPr lang="en-CA" b="1" dirty="0">
                <a:solidFill>
                  <a:srgbClr val="000000"/>
                </a:solidFill>
                <a:latin typeface="Calibri" panose="020F0502020204030204" pitchFamily="34" charset="0"/>
              </a:rPr>
              <a:t>    Vision: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Families and youth have access to timely and appropriate supports within their communities so that they may achieve their full potential. </a:t>
            </a:r>
          </a:p>
          <a:p>
            <a:endParaRPr lang="en-CA" dirty="0"/>
          </a:p>
        </p:txBody>
      </p:sp>
    </p:spTree>
    <p:extLst>
      <p:ext uri="{BB962C8B-B14F-4D97-AF65-F5344CB8AC3E}">
        <p14:creationId xmlns:p14="http://schemas.microsoft.com/office/powerpoint/2010/main" val="209834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GOALS</a:t>
            </a:r>
            <a:endParaRPr lang="en-US" sz="8800" b="0" dirty="0">
              <a:solidFill>
                <a:schemeClr val="bg1"/>
              </a:solidFill>
            </a:endParaRPr>
          </a:p>
          <a:p>
            <a:pPr algn="ctr"/>
            <a:endParaRPr lang="en-CA" sz="3200" b="1" dirty="0">
              <a:solidFill>
                <a:schemeClr val="bg1"/>
              </a:solidFill>
              <a:effectLst/>
              <a:ea typeface="Calibri" panose="020F0502020204030204" pitchFamily="34" charset="0"/>
            </a:endParaRPr>
          </a:p>
          <a:p>
            <a:pPr algn="ctr"/>
            <a:r>
              <a:rPr lang="en-CA" sz="3200" b="1" dirty="0">
                <a:solidFill>
                  <a:schemeClr val="bg1"/>
                </a:solidFill>
                <a:effectLst/>
                <a:ea typeface="Calibri" panose="020F0502020204030204" pitchFamily="34" charset="0"/>
              </a:rPr>
              <a:t>Strategic Plan </a:t>
            </a:r>
          </a:p>
          <a:p>
            <a:pPr algn="ctr"/>
            <a:r>
              <a:rPr lang="en-CA" sz="3200" b="1" dirty="0">
                <a:solidFill>
                  <a:schemeClr val="bg1"/>
                </a:solidFill>
                <a:effectLst/>
                <a:ea typeface="Calibri" panose="020F0502020204030204" pitchFamily="34" charset="0"/>
              </a:rPr>
              <a:t>2023-2026</a:t>
            </a: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14</a:t>
            </a:fld>
            <a:endParaRPr lang="en-US" dirty="0"/>
          </a:p>
        </p:txBody>
      </p:sp>
      <p:sp>
        <p:nvSpPr>
          <p:cNvPr id="4" name="TextBox 3">
            <a:extLst>
              <a:ext uri="{FF2B5EF4-FFF2-40B4-BE49-F238E27FC236}">
                <a16:creationId xmlns:a16="http://schemas.microsoft.com/office/drawing/2014/main" id="{221C6D17-B08B-1BAE-E326-7754D1E25774}"/>
              </a:ext>
            </a:extLst>
          </p:cNvPr>
          <p:cNvSpPr txBox="1"/>
          <p:nvPr/>
        </p:nvSpPr>
        <p:spPr>
          <a:xfrm>
            <a:off x="2783632" y="3970"/>
            <a:ext cx="9289032" cy="6247864"/>
          </a:xfrm>
          <a:prstGeom prst="rect">
            <a:avLst/>
          </a:prstGeom>
          <a:noFill/>
        </p:spPr>
        <p:txBody>
          <a:bodyPr wrap="square">
            <a:spAutoFit/>
          </a:bodyPr>
          <a:lstStyle/>
          <a:p>
            <a:pPr marL="0" indent="0">
              <a:buNone/>
            </a:pPr>
            <a:r>
              <a:rPr lang="en-CA" sz="2000" b="0" i="0" u="none" strike="noStrike" baseline="0">
                <a:solidFill>
                  <a:srgbClr val="000000"/>
                </a:solidFill>
                <a:latin typeface="Calibri" panose="020F0502020204030204" pitchFamily="34" charset="0"/>
              </a:rPr>
              <a:t>1</a:t>
            </a:r>
            <a:r>
              <a:rPr lang="en-CA" sz="2000" b="0" i="0" u="none" strike="noStrike" baseline="0" dirty="0">
                <a:solidFill>
                  <a:srgbClr val="000000"/>
                </a:solidFill>
                <a:latin typeface="Calibri" panose="020F0502020204030204" pitchFamily="34" charset="0"/>
              </a:rPr>
              <a:t>.  Increase awareness of the issues facing families and youth involved with the justice system and raise the profile of the Victoria Family Court and Youth Justice Committee. </a:t>
            </a:r>
          </a:p>
          <a:p>
            <a:pPr marL="811213" indent="-360363"/>
            <a:r>
              <a:rPr lang="en-CA" sz="2000" b="0" i="0" u="none" strike="noStrike" baseline="0" dirty="0">
                <a:solidFill>
                  <a:srgbClr val="000000"/>
                </a:solidFill>
                <a:latin typeface="Calibri" panose="020F0502020204030204" pitchFamily="34" charset="0"/>
              </a:rPr>
              <a:t>a. Identify gaps in services. </a:t>
            </a:r>
          </a:p>
          <a:p>
            <a:pPr marL="811213" indent="-360363"/>
            <a:r>
              <a:rPr lang="en-CA" sz="2000" b="0" i="0" u="none" strike="noStrike" baseline="0" dirty="0">
                <a:solidFill>
                  <a:srgbClr val="000000"/>
                </a:solidFill>
                <a:latin typeface="Calibri" panose="020F0502020204030204" pitchFamily="34" charset="0"/>
              </a:rPr>
              <a:t>b. Support youth initiatives. </a:t>
            </a:r>
          </a:p>
          <a:p>
            <a:pPr marL="811213" indent="-360363"/>
            <a:endParaRPr lang="en-CA" sz="2000" b="0" i="0" u="none" strike="noStrike" baseline="0" dirty="0">
              <a:solidFill>
                <a:srgbClr val="000000"/>
              </a:solidFill>
              <a:latin typeface="Calibri" panose="020F0502020204030204" pitchFamily="34" charset="0"/>
            </a:endParaRPr>
          </a:p>
          <a:p>
            <a:pPr marL="0" indent="0">
              <a:buNone/>
            </a:pPr>
            <a:r>
              <a:rPr lang="en-CA" sz="2000" b="0" i="0" u="none" strike="noStrike" baseline="0" dirty="0">
                <a:solidFill>
                  <a:srgbClr val="000000"/>
                </a:solidFill>
                <a:latin typeface="Calibri" panose="020F0502020204030204" pitchFamily="34" charset="0"/>
              </a:rPr>
              <a:t>2.   Pursue and promote meaningful reconciliation with the Indigenous community</a:t>
            </a:r>
          </a:p>
          <a:p>
            <a:pPr marL="811213" indent="-360363">
              <a:lnSpc>
                <a:spcPct val="100000"/>
              </a:lnSpc>
            </a:pPr>
            <a:r>
              <a:rPr lang="en-CA" sz="2000" dirty="0">
                <a:solidFill>
                  <a:srgbClr val="000000"/>
                </a:solidFill>
                <a:latin typeface="Calibri" panose="020F0502020204030204" pitchFamily="34" charset="0"/>
              </a:rPr>
              <a:t>a. Committee members participate in Cultural Competency Training </a:t>
            </a:r>
          </a:p>
          <a:p>
            <a:pPr marL="811213" indent="-360363">
              <a:lnSpc>
                <a:spcPct val="100000"/>
              </a:lnSpc>
            </a:pPr>
            <a:r>
              <a:rPr lang="en-CA" sz="2000" dirty="0">
                <a:solidFill>
                  <a:srgbClr val="000000"/>
                </a:solidFill>
                <a:latin typeface="Calibri" panose="020F0502020204030204" pitchFamily="34" charset="0"/>
              </a:rPr>
              <a:t>b. Acknowledge and reduce the over-representation of Indigenous people in the justice system. </a:t>
            </a:r>
            <a:br>
              <a:rPr lang="en-CA" sz="2000" dirty="0">
                <a:solidFill>
                  <a:srgbClr val="000000"/>
                </a:solidFill>
                <a:latin typeface="Calibri" panose="020F0502020204030204" pitchFamily="34" charset="0"/>
              </a:rPr>
            </a:br>
            <a:endParaRPr lang="en-CA" sz="2000" b="0" i="0" u="none" strike="noStrike" baseline="0" dirty="0">
              <a:solidFill>
                <a:srgbClr val="000000"/>
              </a:solidFill>
              <a:latin typeface="Calibri" panose="020F0502020204030204" pitchFamily="34" charset="0"/>
            </a:endParaRPr>
          </a:p>
          <a:p>
            <a:pPr marL="342900" indent="-342900">
              <a:lnSpc>
                <a:spcPct val="100000"/>
              </a:lnSpc>
              <a:buAutoNum type="arabicPeriod" startAt="3"/>
            </a:pPr>
            <a:r>
              <a:rPr lang="en-CA" sz="2000" b="0" i="0" u="none" strike="noStrike" baseline="0" dirty="0">
                <a:solidFill>
                  <a:srgbClr val="000000"/>
                </a:solidFill>
                <a:latin typeface="Calibri" panose="020F0502020204030204" pitchFamily="34" charset="0"/>
              </a:rPr>
              <a:t>Advocate for policies and initiatives that improve outcomes for families and youth who may come in contact with the justice system.  Give a platform to youth/ amplify youth voices. </a:t>
            </a:r>
          </a:p>
          <a:p>
            <a:pPr>
              <a:lnSpc>
                <a:spcPct val="100000"/>
              </a:lnSpc>
            </a:pPr>
            <a:endParaRPr lang="en-CA" sz="2000" dirty="0">
              <a:solidFill>
                <a:srgbClr val="000000"/>
              </a:solidFill>
              <a:latin typeface="Calibri" panose="020F0502020204030204" pitchFamily="34" charset="0"/>
            </a:endParaRPr>
          </a:p>
          <a:p>
            <a:pPr marL="342900" indent="-342900">
              <a:lnSpc>
                <a:spcPct val="100000"/>
              </a:lnSpc>
              <a:buAutoNum type="arabicPeriod" startAt="4"/>
            </a:pPr>
            <a:r>
              <a:rPr lang="en-CA" sz="2000" b="0" i="0" u="none" strike="noStrike" baseline="0" dirty="0">
                <a:solidFill>
                  <a:srgbClr val="000000"/>
                </a:solidFill>
                <a:latin typeface="Calibri" panose="020F0502020204030204" pitchFamily="34" charset="0"/>
              </a:rPr>
              <a:t>Support equity of access to resources across the region. Help other organizations leverage their resources in support of families and youth. </a:t>
            </a:r>
          </a:p>
          <a:p>
            <a:pPr>
              <a:lnSpc>
                <a:spcPct val="100000"/>
              </a:lnSpc>
            </a:pPr>
            <a:endParaRPr lang="en-CA" sz="2000" b="0" i="0" u="none" strike="noStrike" baseline="0" dirty="0">
              <a:solidFill>
                <a:srgbClr val="000000"/>
              </a:solidFill>
              <a:latin typeface="Calibri" panose="020F0502020204030204" pitchFamily="34" charset="0"/>
            </a:endParaRPr>
          </a:p>
          <a:p>
            <a:pPr marL="0" indent="0">
              <a:lnSpc>
                <a:spcPct val="100000"/>
              </a:lnSpc>
              <a:buNone/>
            </a:pPr>
            <a:r>
              <a:rPr lang="en-CA" sz="2000" b="0" i="0" u="none" strike="noStrike" baseline="0" dirty="0">
                <a:solidFill>
                  <a:srgbClr val="000000"/>
                </a:solidFill>
                <a:latin typeface="Calibri" panose="020F0502020204030204" pitchFamily="34" charset="0"/>
              </a:rPr>
              <a:t>5.     Facilitate collaboration between community service providers and governance bodies in the interest of better supporting youth and families. (Report back to Municipalities)</a:t>
            </a:r>
          </a:p>
        </p:txBody>
      </p:sp>
    </p:spTree>
    <p:extLst>
      <p:ext uri="{BB962C8B-B14F-4D97-AF65-F5344CB8AC3E}">
        <p14:creationId xmlns:p14="http://schemas.microsoft.com/office/powerpoint/2010/main" val="387759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Thank you</a:t>
            </a:r>
          </a:p>
          <a:p>
            <a:pPr algn="ctr"/>
            <a:endParaRPr lang="en-CA" sz="3200" b="1" dirty="0">
              <a:solidFill>
                <a:schemeClr val="bg1"/>
              </a:solidFill>
              <a:effectLst/>
              <a:ea typeface="Calibri" panose="020F0502020204030204" pitchFamily="34" charset="0"/>
            </a:endParaRPr>
          </a:p>
          <a:p>
            <a:pPr algn="ctr"/>
            <a:r>
              <a:rPr lang="en-CA" sz="3200" dirty="0">
                <a:solidFill>
                  <a:schemeClr val="bg1"/>
                </a:solidFill>
                <a:ea typeface="Calibri" panose="020F0502020204030204" pitchFamily="34" charset="0"/>
              </a:rPr>
              <a:t>Questions</a:t>
            </a:r>
            <a:endParaRPr lang="en-CA" sz="3200" b="1" dirty="0">
              <a:solidFill>
                <a:schemeClr val="bg1"/>
              </a:solidFill>
              <a:effectLst/>
              <a:ea typeface="Calibri" panose="020F0502020204030204" pitchFamily="34" charset="0"/>
            </a:endParaRP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15</a:t>
            </a:fld>
            <a:endParaRPr lang="en-US" dirty="0"/>
          </a:p>
        </p:txBody>
      </p:sp>
      <p:pic>
        <p:nvPicPr>
          <p:cNvPr id="9" name="Picture 8" descr="A group of people standing on a beach with the sun setting&#10;&#10;Description automatically generated with low confidence">
            <a:extLst>
              <a:ext uri="{FF2B5EF4-FFF2-40B4-BE49-F238E27FC236}">
                <a16:creationId xmlns:a16="http://schemas.microsoft.com/office/drawing/2014/main" id="{80D7748D-7597-D7A3-F0ED-3F16CEE13119}"/>
              </a:ext>
            </a:extLst>
          </p:cNvPr>
          <p:cNvPicPr>
            <a:picLocks noChangeAspect="1"/>
          </p:cNvPicPr>
          <p:nvPr/>
        </p:nvPicPr>
        <p:blipFill>
          <a:blip r:embed="rId3"/>
          <a:stretch>
            <a:fillRect/>
          </a:stretch>
        </p:blipFill>
        <p:spPr>
          <a:xfrm>
            <a:off x="3529801" y="188640"/>
            <a:ext cx="7824000" cy="5868000"/>
          </a:xfrm>
          <a:prstGeom prst="rect">
            <a:avLst/>
          </a:prstGeom>
        </p:spPr>
      </p:pic>
    </p:spTree>
    <p:extLst>
      <p:ext uri="{BB962C8B-B14F-4D97-AF65-F5344CB8AC3E}">
        <p14:creationId xmlns:p14="http://schemas.microsoft.com/office/powerpoint/2010/main" val="20700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31F8-FB2D-B589-F953-670FFBC6F34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427E82-E04E-70AF-E4A4-DB1937A8AA82}"/>
              </a:ext>
            </a:extLst>
          </p:cNvPr>
          <p:cNvSpPr>
            <a:spLocks noGrp="1"/>
          </p:cNvSpPr>
          <p:nvPr>
            <p:ph idx="1"/>
          </p:nvPr>
        </p:nvSpPr>
        <p:spPr/>
        <p:txBody>
          <a:bodyPr/>
          <a:lstStyle/>
          <a:p>
            <a:pPr marL="514350" indent="-514350">
              <a:buFont typeface="+mj-lt"/>
              <a:buAutoNum type="arabicPeriod"/>
            </a:pPr>
            <a:r>
              <a:rPr lang="en-US" dirty="0"/>
              <a:t>Committee History</a:t>
            </a:r>
          </a:p>
          <a:p>
            <a:pPr marL="514350" indent="-514350">
              <a:buFont typeface="+mj-lt"/>
              <a:buAutoNum type="arabicPeriod"/>
            </a:pPr>
            <a:r>
              <a:rPr lang="en-US" dirty="0"/>
              <a:t>CRD Service-overview</a:t>
            </a:r>
          </a:p>
          <a:p>
            <a:pPr marL="514350" indent="-514350">
              <a:buFont typeface="+mj-lt"/>
              <a:buAutoNum type="arabicPeriod"/>
            </a:pPr>
            <a:r>
              <a:rPr lang="en-US" dirty="0"/>
              <a:t>Service Structure</a:t>
            </a:r>
          </a:p>
          <a:p>
            <a:r>
              <a:rPr lang="en-US" dirty="0"/>
              <a:t>Governance</a:t>
            </a:r>
          </a:p>
          <a:p>
            <a:pPr marL="514350" indent="-514350">
              <a:buFont typeface="+mj-lt"/>
              <a:buAutoNum type="arabicPeriod"/>
            </a:pPr>
            <a:r>
              <a:rPr lang="en-US" dirty="0"/>
              <a:t>Roles and Responsibilities</a:t>
            </a:r>
          </a:p>
          <a:p>
            <a:pPr marL="514350" indent="-514350">
              <a:buFont typeface="+mj-lt"/>
              <a:buAutoNum type="arabicPeriod"/>
            </a:pPr>
            <a:r>
              <a:rPr lang="en-US" dirty="0"/>
              <a:t>Purpose</a:t>
            </a:r>
          </a:p>
          <a:p>
            <a:pPr marL="514350" indent="-514350">
              <a:buFont typeface="+mj-lt"/>
              <a:buAutoNum type="arabicPeriod"/>
            </a:pPr>
            <a:r>
              <a:rPr lang="en-US" dirty="0"/>
              <a:t>Subcommittees</a:t>
            </a:r>
          </a:p>
          <a:p>
            <a:pPr marL="514350" indent="-514350">
              <a:buFont typeface="+mj-lt"/>
              <a:buAutoNum type="arabicPeriod"/>
            </a:pPr>
            <a:r>
              <a:rPr lang="en-US" dirty="0"/>
              <a:t>Strategic Plan 2023-2026</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1887B318-3D1F-F25E-A7C1-12FD905BBAA5}"/>
              </a:ext>
            </a:extLst>
          </p:cNvPr>
          <p:cNvSpPr>
            <a:spLocks noGrp="1"/>
          </p:cNvSpPr>
          <p:nvPr>
            <p:ph type="sldNum" sz="quarter" idx="12"/>
          </p:nvPr>
        </p:nvSpPr>
        <p:spPr/>
        <p:txBody>
          <a:bodyPr/>
          <a:lstStyle/>
          <a:p>
            <a:fld id="{30D86C84-F8D5-E34D-B6A7-E6AF53844E44}" type="slidenum">
              <a:rPr lang="en-US" smtClean="0"/>
              <a:pPr/>
              <a:t>2</a:t>
            </a:fld>
            <a:endParaRPr lang="en-US" dirty="0"/>
          </a:p>
        </p:txBody>
      </p:sp>
    </p:spTree>
    <p:extLst>
      <p:ext uri="{BB962C8B-B14F-4D97-AF65-F5344CB8AC3E}">
        <p14:creationId xmlns:p14="http://schemas.microsoft.com/office/powerpoint/2010/main" val="92516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Committee History</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509550" y="52797"/>
            <a:ext cx="9563114" cy="622221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000" dirty="0">
                <a:solidFill>
                  <a:srgbClr val="4D4F53"/>
                </a:solidFill>
              </a:rPr>
              <a:t>1960’s- The Victoria Family Court Committee was created with Victoria, Saanich, Oak Bay, and Esquimalt as members, under the now-</a:t>
            </a:r>
            <a:r>
              <a:rPr lang="en-US" sz="2000" i="1" dirty="0">
                <a:solidFill>
                  <a:srgbClr val="4D4F53"/>
                </a:solidFill>
              </a:rPr>
              <a:t>Provincial Court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CRD was then tasked with constructing and paying for the Family and Children’s Court Building.</a:t>
            </a:r>
          </a:p>
          <a:p>
            <a:pPr marL="285750" indent="-285750">
              <a:spcBef>
                <a:spcPts val="1000"/>
              </a:spcBef>
              <a:buFont typeface="Arial" panose="020B0604020202020204" pitchFamily="34" charset="0"/>
              <a:buChar char="•"/>
            </a:pPr>
            <a:r>
              <a:rPr lang="en-US" sz="2000" dirty="0">
                <a:solidFill>
                  <a:srgbClr val="4D4F53"/>
                </a:solidFill>
              </a:rPr>
              <a:t>late 1980s- the Letters Patent were amended to task CRD with funding and participating in the Family Court Committee. The Committee was designated a “</a:t>
            </a:r>
            <a:r>
              <a:rPr lang="en-US" sz="2000" b="1" dirty="0">
                <a:solidFill>
                  <a:srgbClr val="4D4F53"/>
                </a:solidFill>
              </a:rPr>
              <a:t>Youth Justice Committee</a:t>
            </a:r>
            <a:r>
              <a:rPr lang="en-US" sz="2000" dirty="0">
                <a:solidFill>
                  <a:srgbClr val="4D4F53"/>
                </a:solidFill>
              </a:rPr>
              <a:t>” by BC’s Min of Attorney General under the now-</a:t>
            </a:r>
            <a:r>
              <a:rPr lang="en-US" sz="2000" i="1" dirty="0">
                <a:solidFill>
                  <a:srgbClr val="4D4F53"/>
                </a:solidFill>
              </a:rPr>
              <a:t>Youth Criminal Justice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r>
              <a:rPr lang="en-US" sz="2000" dirty="0">
                <a:solidFill>
                  <a:srgbClr val="4D4F53"/>
                </a:solidFill>
              </a:rPr>
              <a:t>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r>
              <a:rPr lang="en-US" sz="2000" dirty="0">
                <a:solidFill>
                  <a:srgbClr val="4D4F53"/>
                </a:solidFill>
              </a:rPr>
              <a:t>Late 1990s, the Service was amended to provide grants to Capital Region Action Team (CRAT) and other “Board approved” committees;</a:t>
            </a:r>
          </a:p>
          <a:p>
            <a:pPr marL="285750" indent="-285750">
              <a:lnSpc>
                <a:spcPct val="100000"/>
              </a:lnSpc>
              <a:spcBef>
                <a:spcPts val="1000"/>
              </a:spcBef>
              <a:buFont typeface="Arial" panose="020B0604020202020204" pitchFamily="34" charset="0"/>
              <a:buChar char="•"/>
            </a:pPr>
            <a:r>
              <a:rPr lang="en-US" sz="2000"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r>
              <a:rPr lang="en-US" sz="2000" dirty="0">
                <a:solidFill>
                  <a:srgbClr val="4D4F53"/>
                </a:solidFill>
              </a:rPr>
              <a:t>In 2019, an informal service review was initiated, which resulted in the Committee deciding to become a CRD “Commission” and a commission bylaw being adopted by the CRD Board.</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3</a:t>
            </a:fld>
            <a:endParaRPr lang="en-US" dirty="0"/>
          </a:p>
        </p:txBody>
      </p:sp>
    </p:spTree>
    <p:extLst>
      <p:ext uri="{BB962C8B-B14F-4D97-AF65-F5344CB8AC3E}">
        <p14:creationId xmlns:p14="http://schemas.microsoft.com/office/powerpoint/2010/main" val="426174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423592" y="-315416"/>
            <a:ext cx="8942260" cy="936104"/>
          </a:xfrm>
        </p:spPr>
        <p:txBody>
          <a:bodyPr>
            <a:normAutofit/>
          </a:bodyPr>
          <a:lstStyle/>
          <a:p>
            <a:r>
              <a:rPr lang="en-US" dirty="0">
                <a:solidFill>
                  <a:srgbClr val="002060"/>
                </a:solidFill>
              </a:rPr>
              <a:t>Legislation </a:t>
            </a:r>
            <a:endParaRPr lang="en-CA" dirty="0">
              <a:solidFill>
                <a:srgbClr val="002060"/>
              </a:solidFill>
            </a:endParaRP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639616" y="558571"/>
            <a:ext cx="9162365" cy="6027291"/>
          </a:xfrm>
          <a:prstGeom prst="rect">
            <a:avLst/>
          </a:prstGeom>
          <a:noFill/>
        </p:spPr>
        <p:txBody>
          <a:bodyPr wrap="square">
            <a:spAutoFit/>
          </a:bodyPr>
          <a:lstStyle/>
          <a:p>
            <a:pPr marL="342900" indent="-342900">
              <a:lnSpc>
                <a:spcPct val="100000"/>
              </a:lnSpc>
              <a:spcBef>
                <a:spcPts val="1000"/>
              </a:spcBef>
              <a:buFont typeface="Arial" panose="020B0604020202020204" pitchFamily="34" charset="0"/>
              <a:buChar char="•"/>
            </a:pPr>
            <a:endParaRPr lang="en-CA" sz="2000" b="0" i="0" u="none" strike="noStrike" dirty="0">
              <a:solidFill>
                <a:srgbClr val="000000"/>
              </a:solidFill>
              <a:effectLst/>
              <a:latin typeface="josefin sans" pitchFamily="2" charset="77"/>
            </a:endParaRPr>
          </a:p>
          <a:p>
            <a:pPr marL="342900" indent="-342900">
              <a:lnSpc>
                <a:spcPct val="100000"/>
              </a:lnSpc>
              <a:spcBef>
                <a:spcPts val="1000"/>
              </a:spcBef>
              <a:buFont typeface="Arial" panose="020B0604020202020204" pitchFamily="34" charset="0"/>
              <a:buChar char="•"/>
            </a:pPr>
            <a:r>
              <a:rPr lang="en-CA" sz="2400" b="0" i="0" u="none" strike="noStrike" dirty="0">
                <a:solidFill>
                  <a:srgbClr val="000000"/>
                </a:solidFill>
                <a:effectLst/>
                <a:latin typeface="josefin sans" pitchFamily="2" charset="77"/>
              </a:rPr>
              <a:t>Established in 1966 under the </a:t>
            </a:r>
            <a:r>
              <a:rPr lang="en-CA" sz="2400" b="1" i="0" u="none" strike="noStrike" dirty="0">
                <a:solidFill>
                  <a:srgbClr val="FF0000"/>
                </a:solidFill>
                <a:effectLst/>
                <a:latin typeface="josefin sans" pitchFamily="2" charset="77"/>
              </a:rPr>
              <a:t>BC Provincial Court Act. </a:t>
            </a:r>
            <a:r>
              <a:rPr lang="en-US" sz="2400" dirty="0">
                <a:solidFill>
                  <a:srgbClr val="4D4F53"/>
                </a:solidFill>
              </a:rPr>
              <a:t>Endows Family Court Committee </a:t>
            </a:r>
            <a:r>
              <a:rPr lang="en-CA" sz="2400" dirty="0"/>
              <a:t>with powers and duties </a:t>
            </a:r>
            <a:r>
              <a:rPr lang="en-CA" sz="2400" dirty="0">
                <a:solidFill>
                  <a:schemeClr val="accent1">
                    <a:lumMod val="50000"/>
                  </a:schemeClr>
                </a:solidFill>
              </a:rPr>
              <a:t>under Section 4.1</a:t>
            </a:r>
          </a:p>
          <a:p>
            <a:pPr marL="342900" indent="-342900">
              <a:lnSpc>
                <a:spcPct val="100000"/>
              </a:lnSpc>
              <a:spcBef>
                <a:spcPts val="1000"/>
              </a:spcBef>
              <a:buFont typeface="Arial" panose="020B0604020202020204" pitchFamily="34" charset="0"/>
              <a:buChar char="•"/>
            </a:pPr>
            <a:endParaRPr lang="en-CA" sz="2400" dirty="0">
              <a:solidFill>
                <a:schemeClr val="accent1">
                  <a:lumMod val="50000"/>
                </a:schemeClr>
              </a:solidFill>
              <a:latin typeface="josefin sans" pitchFamily="2" charset="77"/>
            </a:endParaRPr>
          </a:p>
          <a:p>
            <a:pPr marL="342900" indent="-342900">
              <a:lnSpc>
                <a:spcPct val="100000"/>
              </a:lnSpc>
              <a:spcBef>
                <a:spcPts val="1000"/>
              </a:spcBef>
              <a:buFont typeface="Arial" panose="020B0604020202020204" pitchFamily="34" charset="0"/>
              <a:buChar char="•"/>
            </a:pPr>
            <a:r>
              <a:rPr lang="en-CA" sz="2400" dirty="0">
                <a:solidFill>
                  <a:srgbClr val="000000"/>
                </a:solidFill>
                <a:latin typeface="josefin sans" pitchFamily="2" charset="77"/>
              </a:rPr>
              <a:t>E</a:t>
            </a:r>
            <a:r>
              <a:rPr lang="en-CA" sz="2400" b="0" i="0" u="none" strike="noStrike" dirty="0">
                <a:solidFill>
                  <a:srgbClr val="000000"/>
                </a:solidFill>
                <a:effectLst/>
                <a:latin typeface="josefin sans" pitchFamily="2" charset="77"/>
              </a:rPr>
              <a:t>xpanded in 1987 under Section 18 of the Federal </a:t>
            </a:r>
            <a:r>
              <a:rPr lang="en-CA" sz="2400" b="1" i="0" u="none" strike="noStrike" dirty="0">
                <a:solidFill>
                  <a:srgbClr val="FF0000"/>
                </a:solidFill>
                <a:effectLst/>
                <a:latin typeface="josefin sans" pitchFamily="2" charset="77"/>
              </a:rPr>
              <a:t>Youth Criminal Justice Act </a:t>
            </a:r>
            <a:r>
              <a:rPr lang="en-CA" sz="2400" b="0" i="0" u="none" strike="noStrike" dirty="0">
                <a:solidFill>
                  <a:srgbClr val="000000"/>
                </a:solidFill>
                <a:effectLst/>
                <a:latin typeface="josefin sans" pitchFamily="2" charset="77"/>
              </a:rPr>
              <a:t>to also be the Youth Justice Committee. </a:t>
            </a:r>
            <a:r>
              <a:rPr lang="en-US" sz="2400" dirty="0">
                <a:solidFill>
                  <a:srgbClr val="4D4F53"/>
                </a:solidFill>
              </a:rPr>
              <a:t>Functions include “</a:t>
            </a:r>
            <a:r>
              <a:rPr lang="en-CA" sz="2400" b="0" i="0" u="none" strike="noStrike" dirty="0">
                <a:solidFill>
                  <a:srgbClr val="000000"/>
                </a:solidFill>
                <a:effectLst/>
                <a:latin typeface="Myriad Web"/>
              </a:rPr>
              <a:t>advising the federal and provincial governments on policies and procedures related to the youth criminal justice system” </a:t>
            </a:r>
          </a:p>
          <a:p>
            <a:pPr marL="342900" indent="-342900">
              <a:lnSpc>
                <a:spcPct val="100000"/>
              </a:lnSpc>
              <a:spcBef>
                <a:spcPts val="1000"/>
              </a:spcBef>
              <a:buFont typeface="Arial" panose="020B0604020202020204" pitchFamily="34" charset="0"/>
              <a:buChar char="•"/>
            </a:pPr>
            <a:endParaRPr lang="en-CA" sz="2400" b="0" i="0" u="none" strike="noStrike" dirty="0">
              <a:solidFill>
                <a:srgbClr val="000000"/>
              </a:solidFill>
              <a:effectLst/>
              <a:latin typeface="Myriad Web"/>
            </a:endParaRPr>
          </a:p>
          <a:p>
            <a:pPr marL="342900" indent="-342900">
              <a:lnSpc>
                <a:spcPct val="100000"/>
              </a:lnSpc>
              <a:spcBef>
                <a:spcPts val="1000"/>
              </a:spcBef>
              <a:buFont typeface="Arial" panose="020B0604020202020204" pitchFamily="34" charset="0"/>
              <a:buChar char="•"/>
            </a:pPr>
            <a:r>
              <a:rPr lang="en-US" sz="2400" b="1" dirty="0">
                <a:solidFill>
                  <a:srgbClr val="FF0000"/>
                </a:solidFill>
              </a:rPr>
              <a:t>CRD Bylaw No. 2560 </a:t>
            </a:r>
            <a:r>
              <a:rPr lang="en-US" sz="2400" dirty="0"/>
              <a:t>(1997) and</a:t>
            </a:r>
            <a:r>
              <a:rPr lang="en-US" sz="2400" b="1" dirty="0">
                <a:solidFill>
                  <a:srgbClr val="FF0000"/>
                </a:solidFill>
              </a:rPr>
              <a:t> Bylaw 4453 </a:t>
            </a:r>
            <a:r>
              <a:rPr lang="en-US" sz="2400" dirty="0"/>
              <a:t>(Feb. 9, 2022) </a:t>
            </a:r>
          </a:p>
          <a:p>
            <a:br>
              <a:rPr lang="en-CA" sz="2000" dirty="0">
                <a:effectLst/>
                <a:latin typeface="Arial" panose="020B0604020202020204" pitchFamily="34" charset="0"/>
              </a:rPr>
            </a:br>
            <a:endParaRPr lang="en-CA" sz="2000" dirty="0">
              <a:effectLst/>
              <a:latin typeface="Arial" panose="020B0604020202020204" pitchFamily="34" charset="0"/>
            </a:endParaRPr>
          </a:p>
          <a:p>
            <a:pPr>
              <a:lnSpc>
                <a:spcPct val="100000"/>
              </a:lnSpc>
            </a:pPr>
            <a:endParaRPr lang="en-US" sz="2000" dirty="0"/>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4</a:t>
            </a:fld>
            <a:endParaRPr lang="en-US" dirty="0"/>
          </a:p>
        </p:txBody>
      </p:sp>
    </p:spTree>
    <p:extLst>
      <p:ext uri="{BB962C8B-B14F-4D97-AF65-F5344CB8AC3E}">
        <p14:creationId xmlns:p14="http://schemas.microsoft.com/office/powerpoint/2010/main" val="71051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3749-06FB-6477-986A-FE2F471D1554}"/>
              </a:ext>
            </a:extLst>
          </p:cNvPr>
          <p:cNvSpPr>
            <a:spLocks noGrp="1"/>
          </p:cNvSpPr>
          <p:nvPr>
            <p:ph type="title"/>
          </p:nvPr>
        </p:nvSpPr>
        <p:spPr>
          <a:xfrm>
            <a:off x="727779" y="220473"/>
            <a:ext cx="6092235" cy="652915"/>
          </a:xfrm>
        </p:spPr>
        <p:txBody>
          <a:bodyPr/>
          <a:lstStyle/>
          <a:p>
            <a:r>
              <a:rPr lang="en-US" dirty="0"/>
              <a:t>Service Structure</a:t>
            </a:r>
          </a:p>
        </p:txBody>
      </p:sp>
      <p:sp>
        <p:nvSpPr>
          <p:cNvPr id="3" name="Text Placeholder 2">
            <a:extLst>
              <a:ext uri="{FF2B5EF4-FFF2-40B4-BE49-F238E27FC236}">
                <a16:creationId xmlns:a16="http://schemas.microsoft.com/office/drawing/2014/main" id="{257CABEF-8E1B-7D89-6832-9FE4AF06DED7}"/>
              </a:ext>
            </a:extLst>
          </p:cNvPr>
          <p:cNvSpPr>
            <a:spLocks noGrp="1"/>
          </p:cNvSpPr>
          <p:nvPr>
            <p:ph type="body" sz="half" idx="2"/>
          </p:nvPr>
        </p:nvSpPr>
        <p:spPr>
          <a:xfrm>
            <a:off x="263353" y="1203330"/>
            <a:ext cx="11737304" cy="4457918"/>
          </a:xfrm>
        </p:spPr>
        <p:txBody>
          <a:bodyPr numCol="2">
            <a:noAutofit/>
          </a:bodyPr>
          <a:lstStyle/>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2560 </a:t>
            </a:r>
            <a:r>
              <a:rPr lang="en-US" sz="2000" b="0" dirty="0">
                <a:solidFill>
                  <a:srgbClr val="595959"/>
                </a:solidFill>
                <a:latin typeface="DaxOT-Regular" panose="02000506060000020004" pitchFamily="50" charset="0"/>
              </a:rPr>
              <a:t>is an “Establishing Bylaw”, setting out scope of the regional district “Service” and its participants</a:t>
            </a:r>
            <a:endParaRPr lang="en-US" sz="2000" b="0" baseline="0" dirty="0">
              <a:solidFill>
                <a:srgbClr val="595959"/>
              </a:solidFill>
              <a:latin typeface="DaxOT-Regular" panose="02000506060000020004" pitchFamily="50" charset="0"/>
            </a:endParaRP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4453 </a:t>
            </a:r>
            <a:r>
              <a:rPr lang="en-US" sz="2000" b="0" dirty="0">
                <a:solidFill>
                  <a:srgbClr val="595959"/>
                </a:solidFill>
                <a:latin typeface="DaxOT-Regular" panose="02000506060000020004" pitchFamily="50" charset="0"/>
              </a:rPr>
              <a:t>sets out the structure of the regional “Commission”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dirty="0">
                <a:solidFill>
                  <a:srgbClr val="595959"/>
                </a:solidFill>
                <a:latin typeface="DaxOT-Regular" panose="02000506060000020004" pitchFamily="50" charset="0"/>
              </a:rPr>
              <a:t>T</a:t>
            </a:r>
            <a:r>
              <a:rPr lang="en-US" sz="2000" b="0" dirty="0">
                <a:solidFill>
                  <a:srgbClr val="595959"/>
                </a:solidFill>
                <a:latin typeface="DaxOT-Regular" panose="02000506060000020004" pitchFamily="50" charset="0"/>
              </a:rPr>
              <a:t>he Committee is responsible for its own administrative decisions, and is delegated the Board’s ability to grant and provide assistance to community groups from the Service budget</a:t>
            </a:r>
            <a:endParaRPr lang="en-US" sz="2000" b="0" baseline="0" dirty="0">
              <a:solidFill>
                <a:srgbClr val="595959"/>
              </a:solidFill>
              <a:latin typeface="DaxOT-Regular" panose="02000506060000020004" pitchFamily="50" charset="0"/>
            </a:endParaRP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Neither effect the legislated status of the Committee, but wrap around it for liability and structure purposes </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As an “administrative” commission, the Committee as a whole must decide its priorities. The Board is not involved in the Committee’s day-to-day business, subject to </a:t>
            </a:r>
            <a:r>
              <a:rPr lang="en-US" sz="2000" i="1" dirty="0">
                <a:solidFill>
                  <a:srgbClr val="595959"/>
                </a:solidFill>
                <a:latin typeface="DaxOT-Regular" panose="02000506060000020004" pitchFamily="50" charset="0"/>
              </a:rPr>
              <a:t>LGA </a:t>
            </a:r>
            <a:r>
              <a:rPr lang="en-US" sz="2000" dirty="0">
                <a:solidFill>
                  <a:srgbClr val="595959"/>
                </a:solidFill>
                <a:latin typeface="DaxOT-Regular" panose="02000506060000020004" pitchFamily="50" charset="0"/>
              </a:rPr>
              <a:t>requirements.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budget is meant for its operational purposes and may be used for community grants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Committee does not have staff, though it may access some supports through CRD</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2560 require two-thirds consent of participants and Provincial approval</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4453 require Board approval with a two-thirds majority vote</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Roles, responsibilities, requirements and processes guided by CRD commission handbook 2020 (</a:t>
            </a:r>
            <a:r>
              <a:rPr lang="en-CA" sz="2000" dirty="0">
                <a:hlinkClick r:id="rId3"/>
              </a:rPr>
              <a:t>2020commission-orientation-handbook.pdf</a:t>
            </a:r>
            <a:r>
              <a:rPr lang="en-US" sz="2000" dirty="0">
                <a:solidFill>
                  <a:srgbClr val="595959"/>
                </a:solidFill>
                <a:latin typeface="DaxOT-Regular" panose="02000506060000020004" pitchFamily="50" charset="0"/>
              </a:rPr>
              <a:t>)</a:t>
            </a:r>
          </a:p>
          <a:p>
            <a:pPr marR="0" lvl="0" algn="l" defTabSz="914400" rtl="0" eaLnBrk="1" fontAlgn="auto" latinLnBrk="0" hangingPunct="1">
              <a:lnSpc>
                <a:spcPct val="100000"/>
              </a:lnSpc>
              <a:buClrTx/>
              <a:buSzTx/>
              <a:tabLst/>
              <a:defRPr/>
            </a:pPr>
            <a:endParaRPr lang="en-US" sz="2000" b="0" baseline="0" dirty="0">
              <a:solidFill>
                <a:srgbClr val="595959"/>
              </a:solidFill>
              <a:latin typeface="DaxOT-Regular" panose="02000506060000020004" pitchFamily="50" charset="0"/>
            </a:endParaRPr>
          </a:p>
          <a:p>
            <a:endParaRPr lang="en-US" sz="2000" dirty="0"/>
          </a:p>
        </p:txBody>
      </p:sp>
      <p:sp>
        <p:nvSpPr>
          <p:cNvPr id="4" name="Slide Number Placeholder 3">
            <a:extLst>
              <a:ext uri="{FF2B5EF4-FFF2-40B4-BE49-F238E27FC236}">
                <a16:creationId xmlns:a16="http://schemas.microsoft.com/office/drawing/2014/main" id="{E2C162A3-6667-527C-06BD-8AF31FDF7990}"/>
              </a:ext>
            </a:extLst>
          </p:cNvPr>
          <p:cNvSpPr>
            <a:spLocks noGrp="1"/>
          </p:cNvSpPr>
          <p:nvPr>
            <p:ph type="sldNum" sz="quarter" idx="12"/>
          </p:nvPr>
        </p:nvSpPr>
        <p:spPr/>
        <p:txBody>
          <a:bodyPr/>
          <a:lstStyle/>
          <a:p>
            <a:fld id="{30D86C84-F8D5-E34D-B6A7-E6AF53844E44}" type="slidenum">
              <a:rPr lang="en-US" smtClean="0"/>
              <a:pPr/>
              <a:t>5</a:t>
            </a:fld>
            <a:endParaRPr lang="en-US" dirty="0"/>
          </a:p>
        </p:txBody>
      </p:sp>
    </p:spTree>
    <p:extLst>
      <p:ext uri="{BB962C8B-B14F-4D97-AF65-F5344CB8AC3E}">
        <p14:creationId xmlns:p14="http://schemas.microsoft.com/office/powerpoint/2010/main" val="868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6600056" y="501134"/>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6566966" y="1402850"/>
            <a:ext cx="4680520" cy="4698722"/>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dirty="0">
                <a:solidFill>
                  <a:srgbClr val="4D4F53"/>
                </a:solidFill>
              </a:rPr>
              <a:t>CRD Procedures Bylaw No. 3828</a:t>
            </a:r>
          </a:p>
          <a:p>
            <a:pPr marL="285750" indent="-285750">
              <a:spcBef>
                <a:spcPts val="1000"/>
              </a:spcBef>
              <a:buFont typeface="Arial" panose="020B0604020202020204" pitchFamily="34" charset="0"/>
              <a:buChar char="•"/>
            </a:pPr>
            <a:r>
              <a:rPr lang="en-US" dirty="0">
                <a:solidFill>
                  <a:srgbClr val="4D4F53"/>
                </a:solidFill>
              </a:rPr>
              <a:t>Commission Bylaw No. 4453, includes requirements such as:</a:t>
            </a:r>
          </a:p>
          <a:p>
            <a:pPr marL="742950" lvl="1" indent="-285750">
              <a:spcBef>
                <a:spcPts val="1000"/>
              </a:spcBef>
              <a:buFont typeface="Arial" panose="020B0604020202020204" pitchFamily="34" charset="0"/>
              <a:buChar char="•"/>
            </a:pPr>
            <a:r>
              <a:rPr lang="en-US" dirty="0">
                <a:solidFill>
                  <a:srgbClr val="4D4F53"/>
                </a:solidFill>
              </a:rPr>
              <a:t>Mandate</a:t>
            </a:r>
          </a:p>
          <a:p>
            <a:pPr marL="742950" lvl="1" indent="-285750">
              <a:spcBef>
                <a:spcPts val="1000"/>
              </a:spcBef>
              <a:buFont typeface="Arial" panose="020B0604020202020204" pitchFamily="34" charset="0"/>
              <a:buChar char="•"/>
            </a:pPr>
            <a:r>
              <a:rPr lang="en-US" dirty="0">
                <a:solidFill>
                  <a:srgbClr val="4D4F53"/>
                </a:solidFill>
              </a:rPr>
              <a:t>Membership</a:t>
            </a:r>
          </a:p>
          <a:p>
            <a:pPr marL="742950" lvl="1" indent="-285750">
              <a:spcBef>
                <a:spcPts val="1000"/>
              </a:spcBef>
              <a:buFont typeface="Arial" panose="020B0604020202020204" pitchFamily="34" charset="0"/>
              <a:buChar char="•"/>
            </a:pPr>
            <a:r>
              <a:rPr lang="en-US" dirty="0">
                <a:solidFill>
                  <a:srgbClr val="4D4F53"/>
                </a:solidFill>
              </a:rPr>
              <a:t>Term of office</a:t>
            </a:r>
          </a:p>
          <a:p>
            <a:pPr marL="742950" lvl="1" indent="-285750">
              <a:spcBef>
                <a:spcPts val="1000"/>
              </a:spcBef>
              <a:buFont typeface="Arial" panose="020B0604020202020204" pitchFamily="34" charset="0"/>
              <a:buChar char="•"/>
            </a:pPr>
            <a:r>
              <a:rPr lang="en-US" dirty="0">
                <a:solidFill>
                  <a:srgbClr val="4D4F53"/>
                </a:solidFill>
              </a:rPr>
              <a:t>Appointment procedure</a:t>
            </a:r>
          </a:p>
          <a:p>
            <a:pPr marL="742950" lvl="1" indent="-285750">
              <a:spcBef>
                <a:spcPts val="1000"/>
              </a:spcBef>
              <a:buFont typeface="Arial" panose="020B0604020202020204" pitchFamily="34" charset="0"/>
              <a:buChar char="•"/>
            </a:pPr>
            <a:r>
              <a:rPr lang="en-US" dirty="0">
                <a:solidFill>
                  <a:srgbClr val="4D4F53"/>
                </a:solidFill>
              </a:rPr>
              <a:t>Delegated power</a:t>
            </a:r>
          </a:p>
          <a:p>
            <a:pPr marL="742950" lvl="1" indent="-285750">
              <a:spcBef>
                <a:spcPts val="1000"/>
              </a:spcBef>
              <a:buFont typeface="Arial" panose="020B0604020202020204" pitchFamily="34" charset="0"/>
              <a:buChar char="•"/>
            </a:pPr>
            <a:r>
              <a:rPr lang="en-US" dirty="0">
                <a:solidFill>
                  <a:srgbClr val="4D4F53"/>
                </a:solidFill>
              </a:rPr>
              <a:t>Financial plan and budget</a:t>
            </a:r>
          </a:p>
          <a:p>
            <a:pPr marL="742950" lvl="1" indent="-285750">
              <a:spcBef>
                <a:spcPts val="1000"/>
              </a:spcBef>
              <a:buFont typeface="Arial" panose="020B0604020202020204" pitchFamily="34" charset="0"/>
              <a:buChar char="•"/>
            </a:pPr>
            <a:r>
              <a:rPr lang="en-US" dirty="0">
                <a:solidFill>
                  <a:srgbClr val="4D4F53"/>
                </a:solidFill>
              </a:rPr>
              <a:t>Meeting procedures</a:t>
            </a:r>
          </a:p>
          <a:p>
            <a:pPr marL="742950" lvl="1" indent="-285750">
              <a:spcBef>
                <a:spcPts val="1000"/>
              </a:spcBef>
              <a:buFont typeface="Arial" panose="020B0604020202020204" pitchFamily="34" charset="0"/>
              <a:buChar char="•"/>
            </a:pPr>
            <a:r>
              <a:rPr lang="en-US" sz="1800" dirty="0">
                <a:solidFill>
                  <a:srgbClr val="4D4F53"/>
                </a:solidFill>
              </a:rPr>
              <a:t>Record keeping requirements</a:t>
            </a:r>
            <a:endParaRPr lang="en-US" sz="1800" dirty="0"/>
          </a:p>
          <a:p>
            <a:pPr marL="285750" indent="-285750">
              <a:lnSpc>
                <a:spcPct val="100000"/>
              </a:lnSpc>
              <a:spcBef>
                <a:spcPts val="1000"/>
              </a:spcBef>
              <a:buFont typeface="Arial" panose="020B0604020202020204" pitchFamily="34" charset="0"/>
              <a:buChar char="•"/>
            </a:pPr>
            <a:r>
              <a:rPr lang="en-US" dirty="0">
                <a:solidFill>
                  <a:srgbClr val="4D4F53"/>
                </a:solidFill>
              </a:rPr>
              <a:t>Roberts Rules of Order</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6</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3713020" cy="6244450"/>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67335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5663952" y="356280"/>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5231904" y="1148368"/>
            <a:ext cx="6696744" cy="490903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Agendas set at “Steering Committee” meeting, where all members are welcome to attend or submit motions in writing in advance</a:t>
            </a:r>
          </a:p>
          <a:p>
            <a:pPr marL="285750" indent="-285750">
              <a:spcBef>
                <a:spcPts val="1000"/>
              </a:spcBef>
              <a:buFont typeface="Arial" panose="020B0604020202020204" pitchFamily="34" charset="0"/>
              <a:buChar char="•"/>
            </a:pPr>
            <a:r>
              <a:rPr lang="en-US" sz="2400" dirty="0">
                <a:solidFill>
                  <a:srgbClr val="4D4F53"/>
                </a:solidFill>
              </a:rPr>
              <a:t>The Steering Committee sets the agenda of an upcoming meeting, but does not make binding decisions</a:t>
            </a:r>
          </a:p>
          <a:p>
            <a:pPr marL="285750" indent="-285750">
              <a:spcBef>
                <a:spcPts val="1000"/>
              </a:spcBef>
              <a:buFont typeface="Arial" panose="020B0604020202020204" pitchFamily="34" charset="0"/>
              <a:buChar char="•"/>
            </a:pPr>
            <a:r>
              <a:rPr lang="en-US" sz="2400" dirty="0">
                <a:solidFill>
                  <a:srgbClr val="4D4F53"/>
                </a:solidFill>
              </a:rPr>
              <a:t>Meetings operate the same as typical council/ board meetings</a:t>
            </a:r>
          </a:p>
          <a:p>
            <a:pPr marL="285750" indent="-285750">
              <a:spcBef>
                <a:spcPts val="1000"/>
              </a:spcBef>
              <a:buFont typeface="Arial" panose="020B0604020202020204" pitchFamily="34" charset="0"/>
              <a:buChar char="•"/>
            </a:pPr>
            <a:r>
              <a:rPr lang="en-US" sz="2400" dirty="0">
                <a:solidFill>
                  <a:srgbClr val="4D4F53"/>
                </a:solidFill>
              </a:rPr>
              <a:t>Recommended to have reports and motions drafted in advance of Steering Committee meeting and to have agendas out 4 days prior to scheduled meeting- Bylaw 3828</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7</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a:xfrm>
            <a:off x="2423592" y="0"/>
            <a:ext cx="2338639" cy="6210300"/>
          </a:xfrm>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2338639" cy="3933056"/>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7541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2800" b="0" dirty="0">
                <a:solidFill>
                  <a:schemeClr val="bg1"/>
                </a:solidFill>
              </a:rPr>
              <a:t>Role and Responsibility of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8</a:t>
            </a:fld>
            <a:endParaRPr lang="en-US" dirty="0"/>
          </a:p>
        </p:txBody>
      </p:sp>
      <p:graphicFrame>
        <p:nvGraphicFramePr>
          <p:cNvPr id="10" name="TextBox 3">
            <a:extLst>
              <a:ext uri="{FF2B5EF4-FFF2-40B4-BE49-F238E27FC236}">
                <a16:creationId xmlns:a16="http://schemas.microsoft.com/office/drawing/2014/main" id="{2C1B4C8E-942A-AF04-4C58-D67F50DCBCF8}"/>
              </a:ext>
            </a:extLst>
          </p:cNvPr>
          <p:cNvGraphicFramePr/>
          <p:nvPr>
            <p:extLst>
              <p:ext uri="{D42A27DB-BD31-4B8C-83A1-F6EECF244321}">
                <p14:modId xmlns:p14="http://schemas.microsoft.com/office/powerpoint/2010/main" val="732873294"/>
              </p:ext>
            </p:extLst>
          </p:nvPr>
        </p:nvGraphicFramePr>
        <p:xfrm>
          <a:off x="2927648" y="188640"/>
          <a:ext cx="9145016" cy="642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9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US" sz="2800" b="0" dirty="0">
                <a:solidFill>
                  <a:schemeClr val="bg1"/>
                </a:solidFill>
              </a:rPr>
              <a:t>PURPOSE</a:t>
            </a:r>
          </a:p>
          <a:p>
            <a:pPr algn="ctr"/>
            <a:endParaRPr lang="en-US" sz="2800" b="0" dirty="0">
              <a:solidFill>
                <a:schemeClr val="bg1"/>
              </a:solidFill>
            </a:endParaRPr>
          </a:p>
          <a:p>
            <a:pPr algn="ctr"/>
            <a:endParaRPr lang="en-US" sz="2800" b="0" dirty="0">
              <a:solidFill>
                <a:schemeClr val="bg1"/>
              </a:solidFill>
            </a:endParaRPr>
          </a:p>
          <a:p>
            <a:pPr algn="ctr"/>
            <a:r>
              <a:rPr lang="en-US" sz="2800" b="0" dirty="0">
                <a:solidFill>
                  <a:schemeClr val="bg1"/>
                </a:solidFill>
              </a:rPr>
              <a:t> Responsibility</a:t>
            </a:r>
          </a:p>
          <a:p>
            <a:pPr algn="ctr"/>
            <a:r>
              <a:rPr lang="en-US" sz="2800" b="0" dirty="0">
                <a:solidFill>
                  <a:schemeClr val="bg1"/>
                </a:solidFill>
              </a:rPr>
              <a:t>Of</a:t>
            </a:r>
          </a:p>
          <a:p>
            <a:pPr algn="ctr"/>
            <a:r>
              <a:rPr lang="en-US" sz="2800" b="0" dirty="0">
                <a:solidFill>
                  <a:schemeClr val="bg1"/>
                </a:solidFill>
              </a:rPr>
              <a:t>Members of the VFC&amp;YJ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9</a:t>
            </a:fld>
            <a:endParaRPr lang="en-US" dirty="0"/>
          </a:p>
        </p:txBody>
      </p:sp>
      <p:graphicFrame>
        <p:nvGraphicFramePr>
          <p:cNvPr id="10" name="TextBox 4">
            <a:extLst>
              <a:ext uri="{FF2B5EF4-FFF2-40B4-BE49-F238E27FC236}">
                <a16:creationId xmlns:a16="http://schemas.microsoft.com/office/drawing/2014/main" id="{BBFF028B-51F4-3CC8-A581-E2CB3F97A880}"/>
              </a:ext>
            </a:extLst>
          </p:cNvPr>
          <p:cNvGraphicFramePr/>
          <p:nvPr>
            <p:extLst>
              <p:ext uri="{D42A27DB-BD31-4B8C-83A1-F6EECF244321}">
                <p14:modId xmlns:p14="http://schemas.microsoft.com/office/powerpoint/2010/main" val="1630736829"/>
              </p:ext>
            </p:extLst>
          </p:nvPr>
        </p:nvGraphicFramePr>
        <p:xfrm>
          <a:off x="2927648" y="332656"/>
          <a:ext cx="7560840" cy="588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759695"/>
      </p:ext>
    </p:extLst>
  </p:cSld>
  <p:clrMapOvr>
    <a:masterClrMapping/>
  </p:clrMapOvr>
</p:sld>
</file>

<file path=ppt/theme/theme1.xml><?xml version="1.0" encoding="utf-8"?>
<a:theme xmlns:a="http://schemas.openxmlformats.org/drawingml/2006/main" name="Office Theme">
  <a:themeElements>
    <a:clrScheme name="CRD Colours 2022">
      <a:dk1>
        <a:srgbClr val="000000"/>
      </a:dk1>
      <a:lt1>
        <a:srgbClr val="FFFFFF"/>
      </a:lt1>
      <a:dk2>
        <a:srgbClr val="44546A"/>
      </a:dk2>
      <a:lt2>
        <a:srgbClr val="E7E6E6"/>
      </a:lt2>
      <a:accent1>
        <a:srgbClr val="008B95"/>
      </a:accent1>
      <a:accent2>
        <a:srgbClr val="D95E00"/>
      </a:accent2>
      <a:accent3>
        <a:srgbClr val="003359"/>
      </a:accent3>
      <a:accent4>
        <a:srgbClr val="FFC000"/>
      </a:accent4>
      <a:accent5>
        <a:srgbClr val="00C6D7"/>
      </a:accent5>
      <a:accent6>
        <a:srgbClr val="70AD47"/>
      </a:accent6>
      <a:hlink>
        <a:srgbClr val="0563C1"/>
      </a:hlink>
      <a:folHlink>
        <a:srgbClr val="954F72"/>
      </a:folHlink>
    </a:clrScheme>
    <a:fontScheme name="DaxOT">
      <a:majorFont>
        <a:latin typeface="DaxOT-Medium"/>
        <a:ea typeface=""/>
        <a:cs typeface=""/>
      </a:majorFont>
      <a:minorFont>
        <a:latin typeface="Dax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ommittee_x0020_Document_x0020_Sub-category xmlns="3550f18b-028b-4ebc-a7ae-342009dc9486">Presentation</Committee_x0020_Document_x0020_Sub-category>
    <Draft_x002f_Final xmlns="3550f18b-028b-4ebc-a7ae-342009dc9486">Draft</Draft_x002f_Final>
    <RCSTaxHTField1 xmlns="3550f18b-028b-4ebc-a7ae-342009dc9486">
      <Terms xmlns="http://schemas.microsoft.com/office/infopath/2007/PartnerControls">
        <TermInfo xmlns="http://schemas.microsoft.com/office/infopath/2007/PartnerControls">
          <TermName xmlns="http://schemas.microsoft.com/office/infopath/2007/PartnerControls">0360-20</TermName>
          <TermId xmlns="http://schemas.microsoft.com/office/infopath/2007/PartnerControls">18a16db9-57cd-4d5e-8d41-72960f2c65cd</TermId>
        </TermInfo>
      </Terms>
    </RCSTaxHTField1>
    <Committee_x0020_Name xmlns="3550f18b-028b-4ebc-a7ae-342009dc9486">Magic Lake Estates Water and Sewer Committee</Committee_x0020_Name>
    <TaxCatchAll xmlns="3550f18b-028b-4ebc-a7ae-342009dc9486">
      <Value>2</Value>
      <Value>3849</Value>
    </TaxCatchAll>
    <Service12TaxHTField0 xmlns="3550f18b-028b-4ebc-a7ae-342009dc9486">
      <Terms xmlns="http://schemas.microsoft.com/office/infopath/2007/PartnerControls">
        <TermInfo xmlns="http://schemas.microsoft.com/office/infopath/2007/PartnerControls">
          <TermName xmlns="http://schemas.microsoft.com/office/infopath/2007/PartnerControls">1.324 Regional Planning Service</TermName>
          <TermId xmlns="http://schemas.microsoft.com/office/infopath/2007/PartnerControls">1d82203f-a3c8-4616-94dd-4a3881cf0614</TermId>
        </TermInfo>
      </Terms>
    </Service12TaxHTField0>
    <TaxKeywordTaxHTField xmlns="3550f18b-028b-4ebc-a7ae-342009dc9486">
      <Terms xmlns="http://schemas.microsoft.com/office/infopath/2007/PartnerControls"/>
    </TaxKeywordTaxHTField>
    <Meeting_x0020_Date xmlns="3550f18b-028b-4ebc-a7ae-342009dc9486">2023-01-10T08:00:00+00:00</Meeting_x0020_Date>
    <_dlc_DocId xmlns="3550f18b-028b-4ebc-a7ae-342009dc9486">IWSS-297445977-10004</_dlc_DocId>
    <_dlc_DocIdUrl xmlns="3550f18b-028b-4ebc-a7ae-342009dc9486">
      <Url>https://goto.crd.bc.ca/teams/iws/as/cc/_layouts/15/DocIdRedir.aspx?ID=IWSS-297445977-10004</Url>
      <Description>IWSS-297445977-10004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e7b56a3-2b43-4dad-88aa-02b49f65760d" ContentTypeId="0x010100D809BF5185529448913938B570F2AEE904" PreviousValue="false"/>
</file>

<file path=customXml/item5.xml><?xml version="1.0" encoding="utf-8"?>
<?mso-contentType ?>
<customXsn xmlns="http://schemas.microsoft.com/office/2006/metadata/customXsn">
  <xsnLocation/>
  <cached>True</cached>
  <openByDefault>True</openByDefault>
  <xsnScope/>
</customXsn>
</file>

<file path=customXml/item6.xml><?xml version="1.0" encoding="utf-8"?>
<ct:contentTypeSchema xmlns:ct="http://schemas.microsoft.com/office/2006/metadata/contentType" xmlns:ma="http://schemas.microsoft.com/office/2006/metadata/properties/metaAttributes" ct:_="" ma:_="" ma:contentTypeName="CRD Committee Document" ma:contentTypeID="0x010100D809BF5185529448913938B570F2AEE904005F5D364795E53F4DB6F08EF8101F878A" ma:contentTypeVersion="112" ma:contentTypeDescription="Generic blank template document for any committee, commission or staff meeting." ma:contentTypeScope="" ma:versionID="eebc69bbf6c242a3451b43ac5b9afcd1">
  <xsd:schema xmlns:xsd="http://www.w3.org/2001/XMLSchema" xmlns:xs="http://www.w3.org/2001/XMLSchema" xmlns:p="http://schemas.microsoft.com/office/2006/metadata/properties" xmlns:ns2="3550f18b-028b-4ebc-a7ae-342009dc9486" targetNamespace="http://schemas.microsoft.com/office/2006/metadata/properties" ma:root="true" ma:fieldsID="331f573844f972c6be7cfb1054bbeb83" ns2:_="">
    <xsd:import namespace="3550f18b-028b-4ebc-a7ae-342009dc9486"/>
    <xsd:element name="properties">
      <xsd:complexType>
        <xsd:sequence>
          <xsd:element name="documentManagement">
            <xsd:complexType>
              <xsd:all>
                <xsd:element ref="ns2:Committee_x0020_Name" minOccurs="0"/>
                <xsd:element ref="ns2:Committee_x0020_Document_x0020_Sub-category" minOccurs="0"/>
                <xsd:element ref="ns2:Meeting_x0020_Date" minOccurs="0"/>
                <xsd:element ref="ns2:Draft_x002f_Final" minOccurs="0"/>
                <xsd:element ref="ns2:_dlc_DocId" minOccurs="0"/>
                <xsd:element ref="ns2:RCSTaxHTField1" minOccurs="0"/>
                <xsd:element ref="ns2:_dlc_DocIdUrl" minOccurs="0"/>
                <xsd:element ref="ns2:Service12TaxHTField0" minOccurs="0"/>
                <xsd:element ref="ns2:_dlc_DocIdPersistId" minOccurs="0"/>
                <xsd:element ref="ns2:TaxCatchAll" minOccurs="0"/>
                <xsd:element ref="ns2:TaxKeywordTaxHTField"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0f18b-028b-4ebc-a7ae-342009dc9486" elementFormDefault="qualified">
    <xsd:import namespace="http://schemas.microsoft.com/office/2006/documentManagement/types"/>
    <xsd:import namespace="http://schemas.microsoft.com/office/infopath/2007/PartnerControls"/>
    <xsd:element name="Committee_x0020_Name" ma:index="2" nillable="true" ma:displayName="Committee Name" ma:description="Name of a committee, commission or working group. Choice values are not updated from hub, but are set within individual libraries to allow for different teams' needs." ma:format="Dropdown" ma:internalName="Committee_x0020_Name" ma:readOnly="false">
      <xsd:simpleType>
        <xsd:restriction base="dms:Choice">
          <xsd:enumeration value="All IWS Commissions"/>
          <xsd:enumeration value="Core Area Liquid Waste Management Committee"/>
          <xsd:enumeration value="CRD Board"/>
          <xsd:enumeration value="CRD Emergency Management Committee"/>
          <xsd:enumeration value="Electoral Areas Committee"/>
          <xsd:enumeration value="Juan de Fuca Water Distribution Commission"/>
          <xsd:enumeration value="Lyall Harbour Boot Cove Water Local Service Committee"/>
          <xsd:enumeration value="Magic Lake Estates Water and Sewer Committee"/>
          <xsd:enumeration value="Port Renfrew Utility Services Committee"/>
          <xsd:enumeration value="Regional Water Supply Commission"/>
          <xsd:enumeration value="Regional Water Supply Commission Budget Subcommittee"/>
          <xsd:enumeration value="Saanich Peninsula Wastewater Commission"/>
          <xsd:enumeration value="Saanich Peninsula Water Commission"/>
          <xsd:enumeration value="Skana Water Service Committee"/>
          <xsd:enumeration value="Southern Gulf Islands Harbours Commission"/>
          <xsd:enumeration value="Sticks Allison Water Local Service Committee"/>
          <xsd:enumeration value="Surfside Park Estates Water Service Committee"/>
          <xsd:enumeration value="Water Advisory Committee"/>
          <xsd:enumeration value="Wilderness Mountain Water Service Commission"/>
        </xsd:restriction>
      </xsd:simpleType>
    </xsd:element>
    <xsd:element name="Committee_x0020_Document_x0020_Sub-category" ma:index="3" nillable="true" ma:displayName="Committee Document Category" ma:format="Dropdown" ma:internalName="Committee_x0020_Document_x0020_Sub_x002d_category" ma:readOnly="false">
      <xsd:simpleType>
        <xsd:restriction base="dms:Choice">
          <xsd:enumeration value="Agenda"/>
          <xsd:enumeration value="Minutes"/>
          <xsd:enumeration value="Staff Report"/>
          <xsd:enumeration value="Committee Report"/>
          <xsd:enumeration value="Action List"/>
          <xsd:enumeration value="Correspondence"/>
          <xsd:enumeration value="Delegate"/>
          <xsd:enumeration value="Key Messages"/>
          <xsd:enumeration value="Membership List"/>
          <xsd:enumeration value="Notice of Motion"/>
          <xsd:enumeration value="Presentation"/>
          <xsd:enumeration value="Record of Attendance"/>
          <xsd:enumeration value="Report"/>
          <xsd:enumeration value="Schedule"/>
          <xsd:enumeration value="Schedule (Staff Reports)"/>
          <xsd:enumeration value="Speaking Notes"/>
          <xsd:enumeration value="Staff Report - Appendix"/>
          <xsd:enumeration value="Staff Report Log"/>
          <xsd:enumeration value="Template"/>
          <xsd:enumeration value="Terms of Reference"/>
          <xsd:enumeration value="List"/>
          <xsd:enumeration value="Annual Report"/>
          <xsd:enumeration value="Notice"/>
          <xsd:enumeration value="Other"/>
        </xsd:restriction>
      </xsd:simpleType>
    </xsd:element>
    <xsd:element name="Meeting_x0020_Date" ma:index="4" nillable="true" ma:displayName="Meeting Date" ma:default="[today]" ma:format="DateOnly" ma:internalName="Meeting_x0020_Date" ma:readOnly="false">
      <xsd:simpleType>
        <xsd:restriction base="dms:DateTime"/>
      </xsd:simpleType>
    </xsd:element>
    <xsd:element name="Draft_x002f_Final" ma:index="5" nillable="true" ma:displayName="Draft/Final" ma:default="Draft" ma:format="Dropdown" ma:internalName="Draft_x002F_Final">
      <xsd:simpleType>
        <xsd:restriction base="dms:Choice">
          <xsd:enumeration value="Draft"/>
          <xsd:enumeration value="Working"/>
          <xsd:enumeration value="Final"/>
          <xsd:enumeration value="Published"/>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RCSTaxHTField1" ma:index="16" nillable="true" ma:taxonomy="true" ma:internalName="RCSTaxHTField1" ma:taxonomyFieldName="RCS" ma:displayName="RCS" ma:default="2;#0360-20|18a16db9-57cd-4d5e-8d41-72960f2c65cd" ma:fieldId="{10936d99-6ace-49e6-b65c-1ae4df1f9d9b}" ma:sspId="3e7b56a3-2b43-4dad-88aa-02b49f65760d" ma:termSetId="9e47291d-71f5-4720-b505-93b5d4db35f2" ma:anchorId="00000000-0000-0000-0000-000000000000" ma:open="false" ma:isKeyword="false">
      <xsd:complexType>
        <xsd:sequence>
          <xsd:element ref="pc:Terms" minOccurs="0" maxOccurs="1"/>
        </xsd:sequence>
      </xsd:complex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ervice12TaxHTField0" ma:index="18" nillable="true" ma:taxonomy="true" ma:internalName="Service12TaxHTField0" ma:taxonomyFieldName="Service12" ma:displayName="Service" ma:default="" ma:fieldId="{58e0b6d6-fd95-4c3d-ab83-cec8c4cca0d9}" ma:taxonomyMulti="true" ma:sspId="3e7b56a3-2b43-4dad-88aa-02b49f65760d" ma:termSetId="a192b9ab-fb34-422d-a89c-216f5d632447"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01e499d2-92e5-436d-a6d2-a12ae2981846}" ma:internalName="TaxCatchAll" ma:showField="CatchAllData" ma:web="737b3c44-dd6d-4092-88d0-0da42e38aa6c">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01e499d2-92e5-436d-a6d2-a12ae2981846}" ma:internalName="TaxCatchAllLabel" ma:readOnly="true" ma:showField="CatchAllDataLabel" ma:web="737b3c44-dd6d-4092-88d0-0da42e38aa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ma:index="7" ma:displayName="Subject"/>
        <xsd:element ref="dc:description" minOccurs="0" maxOccurs="1" ma:index="9"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4CC57D-D998-4827-97B9-A9E07846EA93}">
  <ds:schemaRefs>
    <ds:schemaRef ds:uri="http://schemas.microsoft.com/sharepoint/events"/>
  </ds:schemaRefs>
</ds:datastoreItem>
</file>

<file path=customXml/itemProps2.xml><?xml version="1.0" encoding="utf-8"?>
<ds:datastoreItem xmlns:ds="http://schemas.openxmlformats.org/officeDocument/2006/customXml" ds:itemID="{024A6E3C-F55A-4F5F-8279-4D5A80604C42}">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3550f18b-028b-4ebc-a7ae-342009dc9486"/>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4AED02C8-ECE6-47F8-B8B1-3B9BAB8FAB69}">
  <ds:schemaRefs>
    <ds:schemaRef ds:uri="http://schemas.microsoft.com/sharepoint/v3/contenttype/forms"/>
  </ds:schemaRefs>
</ds:datastoreItem>
</file>

<file path=customXml/itemProps4.xml><?xml version="1.0" encoding="utf-8"?>
<ds:datastoreItem xmlns:ds="http://schemas.openxmlformats.org/officeDocument/2006/customXml" ds:itemID="{897603F2-DE7C-4607-BCAC-74D741F496A9}">
  <ds:schemaRefs>
    <ds:schemaRef ds:uri="Microsoft.SharePoint.Taxonomy.ContentTypeSync"/>
  </ds:schemaRefs>
</ds:datastoreItem>
</file>

<file path=customXml/itemProps5.xml><?xml version="1.0" encoding="utf-8"?>
<ds:datastoreItem xmlns:ds="http://schemas.openxmlformats.org/officeDocument/2006/customXml" ds:itemID="{D7FF6991-959D-4686-9018-08C59493974D}">
  <ds:schemaRefs>
    <ds:schemaRef ds:uri="http://schemas.microsoft.com/office/2006/metadata/customXsn"/>
  </ds:schemaRefs>
</ds:datastoreItem>
</file>

<file path=customXml/itemProps6.xml><?xml version="1.0" encoding="utf-8"?>
<ds:datastoreItem xmlns:ds="http://schemas.openxmlformats.org/officeDocument/2006/customXml" ds:itemID="{6B410AC6-EA66-49C5-B4D8-2C270D1D8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0f18b-028b-4ebc-a7ae-342009dc9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28349</TotalTime>
  <Words>1787</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DaxOT-Bold</vt:lpstr>
      <vt:lpstr>DaxOT-Medium</vt:lpstr>
      <vt:lpstr>DaxOT-Regular</vt:lpstr>
      <vt:lpstr>josefin sans</vt:lpstr>
      <vt:lpstr>Myriad Web</vt:lpstr>
      <vt:lpstr>Office Theme</vt:lpstr>
      <vt:lpstr>Victoria Family Court &amp; Youth Justice Committee</vt:lpstr>
      <vt:lpstr>Agenda</vt:lpstr>
      <vt:lpstr>PowerPoint Presentation</vt:lpstr>
      <vt:lpstr>Legislation </vt:lpstr>
      <vt:lpstr>Service Structure</vt:lpstr>
      <vt:lpstr>Committee Governance</vt:lpstr>
      <vt:lpstr>Committee Governance</vt:lpstr>
      <vt:lpstr>PowerPoint Presentation</vt:lpstr>
      <vt:lpstr>PowerPoint Presentation</vt:lpstr>
      <vt:lpstr>PowerPoint Presentation</vt:lpstr>
      <vt:lpstr>Committee cannot: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Orientation</dc:title>
  <dc:subject>2023 Committee Orientation</dc:subject>
  <dc:creator>Steve Carey, Lia Xu, Christoph Moch</dc:creator>
  <cp:keywords/>
  <dc:description/>
  <cp:lastModifiedBy>Marie-Térèse Little</cp:lastModifiedBy>
  <cp:revision>189</cp:revision>
  <cp:lastPrinted>2023-01-26T18:37:44Z</cp:lastPrinted>
  <dcterms:created xsi:type="dcterms:W3CDTF">2022-07-05T15:23:31Z</dcterms:created>
  <dcterms:modified xsi:type="dcterms:W3CDTF">2026-01-08T21:17:27Z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0x010100D809BF5185529448913938B570F2AEE904005F5D364795E53F4DB6F08EF8101F878A</vt:lpwstr>
  </property>
  <property fmtid="{D5CDD505-2E9C-101B-9397-08002B2CF9AE}" pid="3" name="_dlc_DocIdItemGuid">
    <vt:lpwstr>5960e794-a75b-4564-adb3-5d70a493681d</vt:lpwstr>
  </property>
  <property fmtid="{D5CDD505-2E9C-101B-9397-08002B2CF9AE}" pid="4" name="Service12">
    <vt:lpwstr>3849;#1.324 Regional Planning Service|1d82203f-a3c8-4616-94dd-4a3881cf0614</vt:lpwstr>
  </property>
  <property fmtid="{D5CDD505-2E9C-101B-9397-08002B2CF9AE}" pid="5" name="RCS">
    <vt:lpwstr>2;#0360-20|18a16db9-57cd-4d5e-8d41-72960f2c65cd</vt:lpwstr>
  </property>
  <property fmtid="{D5CDD505-2E9C-101B-9397-08002B2CF9AE}" pid="6" name="Service Area|Division">
    <vt:lpwstr/>
  </property>
  <property fmtid="{D5CDD505-2E9C-101B-9397-08002B2CF9AE}" pid="7" name="TaxKeyword">
    <vt:lpwstr/>
  </property>
  <property fmtid="{D5CDD505-2E9C-101B-9397-08002B2CF9AE}" pid="8" name="b79f441a1574411db90231f258a0188c">
    <vt:lpwstr/>
  </property>
  <property fmtid="{D5CDD505-2E9C-101B-9397-08002B2CF9AE}" pid="9" name="CRD Location/Jurisdiction">
    <vt:lpwstr/>
  </property>
  <property fmtid="{D5CDD505-2E9C-101B-9397-08002B2CF9AE}" pid="10" name="Service12TaxHTField0">
    <vt:lpwstr>1.324 Regional Planning Service|1d82203f-a3c8-4616-94dd-4a3881cf0614</vt:lpwstr>
  </property>
  <property fmtid="{D5CDD505-2E9C-101B-9397-08002B2CF9AE}" pid="11" name="Order">
    <vt:r8>394700</vt:r8>
  </property>
  <property fmtid="{D5CDD505-2E9C-101B-9397-08002B2CF9AE}" pid="12" name="xd_ProgID">
    <vt:lpwstr/>
  </property>
  <property fmtid="{D5CDD505-2E9C-101B-9397-08002B2CF9AE}" pid="13" name="TemplateUrl">
    <vt:lpwstr/>
  </property>
  <property fmtid="{D5CDD505-2E9C-101B-9397-08002B2CF9AE}" pid="14" name="_CopySource">
    <vt:lpwstr>https://goto.crd.bc.ca/teams/pps/rp/0620PlanningReviews/CRD-CorporateStrategicPlan-2023-26/Session 4 - Lunch and Learn - Integrated Water Services + EPro.pptx</vt:lpwstr>
  </property>
</Properties>
</file>