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04" r:id="rId1"/>
  </p:sldMasterIdLst>
  <p:notesMasterIdLst>
    <p:notesMasterId r:id="rId15"/>
  </p:notesMasterIdLst>
  <p:sldIdLst>
    <p:sldId id="256" r:id="rId2"/>
    <p:sldId id="281" r:id="rId3"/>
    <p:sldId id="283" r:id="rId4"/>
    <p:sldId id="282" r:id="rId5"/>
    <p:sldId id="267" r:id="rId6"/>
    <p:sldId id="271" r:id="rId7"/>
    <p:sldId id="272" r:id="rId8"/>
    <p:sldId id="273" r:id="rId9"/>
    <p:sldId id="276" r:id="rId10"/>
    <p:sldId id="277" r:id="rId11"/>
    <p:sldId id="278" r:id="rId12"/>
    <p:sldId id="279"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p:restoredTop sz="94672"/>
  </p:normalViewPr>
  <p:slideViewPr>
    <p:cSldViewPr snapToGrid="0" snapToObjects="1">
      <p:cViewPr varScale="1">
        <p:scale>
          <a:sx n="41" d="100"/>
          <a:sy n="41" d="100"/>
        </p:scale>
        <p:origin x="2220" y="3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1DC9C2-1412-034A-BD85-51E5C3793B01}" type="datetimeFigureOut">
              <a:rPr lang="en-US" smtClean="0"/>
              <a:t>4/24/2025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C23DDE-C9F5-9946-A2DC-422B223DC2CF}" type="slidenum">
              <a:rPr lang="en-US" smtClean="0"/>
              <a:t>‹#›</a:t>
            </a:fld>
            <a:endParaRPr lang="en-US"/>
          </a:p>
        </p:txBody>
      </p:sp>
    </p:spTree>
    <p:extLst>
      <p:ext uri="{BB962C8B-B14F-4D97-AF65-F5344CB8AC3E}">
        <p14:creationId xmlns:p14="http://schemas.microsoft.com/office/powerpoint/2010/main" val="1150139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D3A0C-0701-EDB7-4BD6-F0384ABBB0F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04628B2-0168-9A27-B7BB-E24FA4360CE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65D58D41-6026-E3CE-FDE0-949FCC2F00AA}"/>
              </a:ext>
            </a:extLst>
          </p:cNvPr>
          <p:cNvSpPr>
            <a:spLocks noGrp="1"/>
          </p:cNvSpPr>
          <p:nvPr>
            <p:ph type="dt" sz="half" idx="10"/>
          </p:nvPr>
        </p:nvSpPr>
        <p:spPr/>
        <p:txBody>
          <a:bodyPr/>
          <a:lstStyle/>
          <a:p>
            <a:fld id="{52742A25-0A71-314A-8272-857D79C58A73}" type="datetime1">
              <a:rPr lang="en-CA" smtClean="0"/>
              <a:t>2025-04-24</a:t>
            </a:fld>
            <a:endParaRPr lang="en-US"/>
          </a:p>
        </p:txBody>
      </p:sp>
      <p:sp>
        <p:nvSpPr>
          <p:cNvPr id="5" name="Footer Placeholder 4">
            <a:extLst>
              <a:ext uri="{FF2B5EF4-FFF2-40B4-BE49-F238E27FC236}">
                <a16:creationId xmlns:a16="http://schemas.microsoft.com/office/drawing/2014/main" id="{DEA049C5-3C04-4FC1-9572-779A6696C4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7843E6-C463-69F1-07D7-B5E3D65431EA}"/>
              </a:ext>
            </a:extLst>
          </p:cNvPr>
          <p:cNvSpPr>
            <a:spLocks noGrp="1"/>
          </p:cNvSpPr>
          <p:nvPr>
            <p:ph type="sldNum" sz="quarter" idx="12"/>
          </p:nvPr>
        </p:nvSpPr>
        <p:spPr/>
        <p:txBody>
          <a:bodyPr/>
          <a:lstStyle/>
          <a:p>
            <a:fld id="{2754ED01-E2A0-4C1E-8E21-014B99041579}" type="slidenum">
              <a:rPr lang="en-US" smtClean="0"/>
              <a:pPr/>
              <a:t>‹#›</a:t>
            </a:fld>
            <a:endParaRPr lang="en-US"/>
          </a:p>
        </p:txBody>
      </p:sp>
    </p:spTree>
    <p:extLst>
      <p:ext uri="{BB962C8B-B14F-4D97-AF65-F5344CB8AC3E}">
        <p14:creationId xmlns:p14="http://schemas.microsoft.com/office/powerpoint/2010/main" val="2730917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3701A-FB0F-0DB2-36D5-33C3177D51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23E14-6C2E-D766-CE33-F7B61B47C0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EBC3D6-BD8F-0FB5-5343-4DB9A94EAA2A}"/>
              </a:ext>
            </a:extLst>
          </p:cNvPr>
          <p:cNvSpPr>
            <a:spLocks noGrp="1"/>
          </p:cNvSpPr>
          <p:nvPr>
            <p:ph type="dt" sz="half" idx="10"/>
          </p:nvPr>
        </p:nvSpPr>
        <p:spPr/>
        <p:txBody>
          <a:bodyPr/>
          <a:lstStyle/>
          <a:p>
            <a:fld id="{0E706450-97AA-4F44-8E4F-AAA95DC0D70B}" type="datetime1">
              <a:rPr lang="en-CA" smtClean="0"/>
              <a:t>2025-04-24</a:t>
            </a:fld>
            <a:endParaRPr lang="en-US"/>
          </a:p>
        </p:txBody>
      </p:sp>
      <p:sp>
        <p:nvSpPr>
          <p:cNvPr id="5" name="Footer Placeholder 4">
            <a:extLst>
              <a:ext uri="{FF2B5EF4-FFF2-40B4-BE49-F238E27FC236}">
                <a16:creationId xmlns:a16="http://schemas.microsoft.com/office/drawing/2014/main" id="{9E3B7460-7AAC-AD7C-1BDA-AC4753E02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88FE02-59B2-0CAE-D592-E83A15E00D72}"/>
              </a:ext>
            </a:extLst>
          </p:cNvPr>
          <p:cNvSpPr>
            <a:spLocks noGrp="1"/>
          </p:cNvSpPr>
          <p:nvPr>
            <p:ph type="sldNum" sz="quarter" idx="12"/>
          </p:nvPr>
        </p:nvSpPr>
        <p:spPr/>
        <p:txBody>
          <a:bodyPr/>
          <a:lstStyle/>
          <a:p>
            <a:fld id="{295DFA8A-D585-5847-9785-D19D7B12F891}" type="slidenum">
              <a:rPr lang="en-US" smtClean="0"/>
              <a:t>‹#›</a:t>
            </a:fld>
            <a:endParaRPr lang="en-US"/>
          </a:p>
        </p:txBody>
      </p:sp>
    </p:spTree>
    <p:extLst>
      <p:ext uri="{BB962C8B-B14F-4D97-AF65-F5344CB8AC3E}">
        <p14:creationId xmlns:p14="http://schemas.microsoft.com/office/powerpoint/2010/main" val="3384523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040E76-0E00-976D-C090-9C07E73B0B3B}"/>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713B97-C485-25C3-0F84-421A4C43DB3D}"/>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E25BC6-7D24-B280-9460-D0A85EBCC853}"/>
              </a:ext>
            </a:extLst>
          </p:cNvPr>
          <p:cNvSpPr>
            <a:spLocks noGrp="1"/>
          </p:cNvSpPr>
          <p:nvPr>
            <p:ph type="dt" sz="half" idx="10"/>
          </p:nvPr>
        </p:nvSpPr>
        <p:spPr/>
        <p:txBody>
          <a:bodyPr/>
          <a:lstStyle/>
          <a:p>
            <a:fld id="{4FA53419-91BA-BF4B-B265-87EE10F555D7}" type="datetime1">
              <a:rPr lang="en-CA" smtClean="0"/>
              <a:t>2025-04-24</a:t>
            </a:fld>
            <a:endParaRPr lang="en-US"/>
          </a:p>
        </p:txBody>
      </p:sp>
      <p:sp>
        <p:nvSpPr>
          <p:cNvPr id="5" name="Footer Placeholder 4">
            <a:extLst>
              <a:ext uri="{FF2B5EF4-FFF2-40B4-BE49-F238E27FC236}">
                <a16:creationId xmlns:a16="http://schemas.microsoft.com/office/drawing/2014/main" id="{1DBBE19D-38D3-1539-8E42-55EAF54817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3A9396-20A8-8531-16A4-63E5FFADD8F0}"/>
              </a:ext>
            </a:extLst>
          </p:cNvPr>
          <p:cNvSpPr>
            <a:spLocks noGrp="1"/>
          </p:cNvSpPr>
          <p:nvPr>
            <p:ph type="sldNum" sz="quarter" idx="12"/>
          </p:nvPr>
        </p:nvSpPr>
        <p:spPr/>
        <p:txBody>
          <a:bodyPr/>
          <a:lstStyle/>
          <a:p>
            <a:fld id="{295DFA8A-D585-5847-9785-D19D7B12F891}" type="slidenum">
              <a:rPr lang="en-US" smtClean="0"/>
              <a:t>‹#›</a:t>
            </a:fld>
            <a:endParaRPr lang="en-US"/>
          </a:p>
        </p:txBody>
      </p:sp>
    </p:spTree>
    <p:extLst>
      <p:ext uri="{BB962C8B-B14F-4D97-AF65-F5344CB8AC3E}">
        <p14:creationId xmlns:p14="http://schemas.microsoft.com/office/powerpoint/2010/main" val="241717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D143-51B1-9934-241B-A7728FBBAD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199076-7643-1F56-0EBE-EF553B29D4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08BC98-3CB9-730E-90CB-B229A42515D6}"/>
              </a:ext>
            </a:extLst>
          </p:cNvPr>
          <p:cNvSpPr>
            <a:spLocks noGrp="1"/>
          </p:cNvSpPr>
          <p:nvPr>
            <p:ph type="dt" sz="half" idx="10"/>
          </p:nvPr>
        </p:nvSpPr>
        <p:spPr/>
        <p:txBody>
          <a:bodyPr/>
          <a:lstStyle/>
          <a:p>
            <a:fld id="{D18C0E2F-02C9-184A-A3AD-061D1F15FC83}" type="datetime1">
              <a:rPr lang="en-CA" smtClean="0"/>
              <a:t>2025-04-24</a:t>
            </a:fld>
            <a:endParaRPr lang="en-US"/>
          </a:p>
        </p:txBody>
      </p:sp>
      <p:sp>
        <p:nvSpPr>
          <p:cNvPr id="5" name="Footer Placeholder 4">
            <a:extLst>
              <a:ext uri="{FF2B5EF4-FFF2-40B4-BE49-F238E27FC236}">
                <a16:creationId xmlns:a16="http://schemas.microsoft.com/office/drawing/2014/main" id="{018E4A77-3CF0-B1F1-FA43-F82809473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E332E3-9732-D3CF-67F7-814D648FE29B}"/>
              </a:ext>
            </a:extLst>
          </p:cNvPr>
          <p:cNvSpPr>
            <a:spLocks noGrp="1"/>
          </p:cNvSpPr>
          <p:nvPr>
            <p:ph type="sldNum" sz="quarter" idx="12"/>
          </p:nvPr>
        </p:nvSpPr>
        <p:spPr/>
        <p:txBody>
          <a:bodyPr/>
          <a:lstStyle/>
          <a:p>
            <a:fld id="{295DFA8A-D585-5847-9785-D19D7B12F891}" type="slidenum">
              <a:rPr lang="en-US" smtClean="0"/>
              <a:t>‹#›</a:t>
            </a:fld>
            <a:endParaRPr lang="en-US"/>
          </a:p>
        </p:txBody>
      </p:sp>
    </p:spTree>
    <p:extLst>
      <p:ext uri="{BB962C8B-B14F-4D97-AF65-F5344CB8AC3E}">
        <p14:creationId xmlns:p14="http://schemas.microsoft.com/office/powerpoint/2010/main" val="3114718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85731-F0D0-6858-E847-D50C131BF2B6}"/>
              </a:ext>
            </a:extLst>
          </p:cNvPr>
          <p:cNvSpPr>
            <a:spLocks noGrp="1"/>
          </p:cNvSpPr>
          <p:nvPr>
            <p:ph type="title"/>
          </p:nvPr>
        </p:nvSpPr>
        <p:spPr>
          <a:xfrm>
            <a:off x="623887" y="1709738"/>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F7AC17EF-69A3-1A77-05A0-A1DE6EA136C8}"/>
              </a:ext>
            </a:extLst>
          </p:cNvPr>
          <p:cNvSpPr>
            <a:spLocks noGrp="1"/>
          </p:cNvSpPr>
          <p:nvPr>
            <p:ph type="body" idx="1"/>
          </p:nvPr>
        </p:nvSpPr>
        <p:spPr>
          <a:xfrm>
            <a:off x="623887"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91AD39-ADC4-69AE-87F7-8E281967F3AB}"/>
              </a:ext>
            </a:extLst>
          </p:cNvPr>
          <p:cNvSpPr>
            <a:spLocks noGrp="1"/>
          </p:cNvSpPr>
          <p:nvPr>
            <p:ph type="dt" sz="half" idx="10"/>
          </p:nvPr>
        </p:nvSpPr>
        <p:spPr/>
        <p:txBody>
          <a:bodyPr/>
          <a:lstStyle/>
          <a:p>
            <a:fld id="{5BA2103B-5327-F64A-9D23-0678A1CAD413}" type="datetime1">
              <a:rPr lang="en-CA" smtClean="0"/>
              <a:t>2025-04-24</a:t>
            </a:fld>
            <a:endParaRPr lang="en-US"/>
          </a:p>
        </p:txBody>
      </p:sp>
      <p:sp>
        <p:nvSpPr>
          <p:cNvPr id="5" name="Footer Placeholder 4">
            <a:extLst>
              <a:ext uri="{FF2B5EF4-FFF2-40B4-BE49-F238E27FC236}">
                <a16:creationId xmlns:a16="http://schemas.microsoft.com/office/drawing/2014/main" id="{9E04DCBC-1078-147D-45DC-D44674099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5D1218-4F52-03B3-0FCB-A35981F4CCAF}"/>
              </a:ext>
            </a:extLst>
          </p:cNvPr>
          <p:cNvSpPr>
            <a:spLocks noGrp="1"/>
          </p:cNvSpPr>
          <p:nvPr>
            <p:ph type="sldNum" sz="quarter" idx="12"/>
          </p:nvPr>
        </p:nvSpPr>
        <p:spPr/>
        <p:txBody>
          <a:bodyPr/>
          <a:lstStyle/>
          <a:p>
            <a:fld id="{295DFA8A-D585-5847-9785-D19D7B12F891}" type="slidenum">
              <a:rPr lang="en-US" smtClean="0"/>
              <a:t>‹#›</a:t>
            </a:fld>
            <a:endParaRPr lang="en-US"/>
          </a:p>
        </p:txBody>
      </p:sp>
    </p:spTree>
    <p:extLst>
      <p:ext uri="{BB962C8B-B14F-4D97-AF65-F5344CB8AC3E}">
        <p14:creationId xmlns:p14="http://schemas.microsoft.com/office/powerpoint/2010/main" val="694395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C5233-FF93-B0FC-1FBE-AED43BAC72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76B193-BF3D-22E9-8B62-7325039816C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06D8C4-D460-E27D-8DFE-6110044BE1F4}"/>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A7F41F-09AB-7656-CB35-8EE0C03E336E}"/>
              </a:ext>
            </a:extLst>
          </p:cNvPr>
          <p:cNvSpPr>
            <a:spLocks noGrp="1"/>
          </p:cNvSpPr>
          <p:nvPr>
            <p:ph type="dt" sz="half" idx="10"/>
          </p:nvPr>
        </p:nvSpPr>
        <p:spPr/>
        <p:txBody>
          <a:bodyPr/>
          <a:lstStyle/>
          <a:p>
            <a:fld id="{9D645867-96E9-D041-A3CC-5A707F0DEBF4}" type="datetime1">
              <a:rPr lang="en-CA" smtClean="0"/>
              <a:t>2025-04-24</a:t>
            </a:fld>
            <a:endParaRPr lang="en-US"/>
          </a:p>
        </p:txBody>
      </p:sp>
      <p:sp>
        <p:nvSpPr>
          <p:cNvPr id="6" name="Footer Placeholder 5">
            <a:extLst>
              <a:ext uri="{FF2B5EF4-FFF2-40B4-BE49-F238E27FC236}">
                <a16:creationId xmlns:a16="http://schemas.microsoft.com/office/drawing/2014/main" id="{3D81E428-4587-75B1-F185-0F8F5323ED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5E743E-FD77-34BF-7712-DEC74BF232D1}"/>
              </a:ext>
            </a:extLst>
          </p:cNvPr>
          <p:cNvSpPr>
            <a:spLocks noGrp="1"/>
          </p:cNvSpPr>
          <p:nvPr>
            <p:ph type="sldNum" sz="quarter" idx="12"/>
          </p:nvPr>
        </p:nvSpPr>
        <p:spPr/>
        <p:txBody>
          <a:bodyPr/>
          <a:lstStyle/>
          <a:p>
            <a:fld id="{295DFA8A-D585-5847-9785-D19D7B12F891}" type="slidenum">
              <a:rPr lang="en-US" smtClean="0"/>
              <a:t>‹#›</a:t>
            </a:fld>
            <a:endParaRPr lang="en-US"/>
          </a:p>
        </p:txBody>
      </p:sp>
    </p:spTree>
    <p:extLst>
      <p:ext uri="{BB962C8B-B14F-4D97-AF65-F5344CB8AC3E}">
        <p14:creationId xmlns:p14="http://schemas.microsoft.com/office/powerpoint/2010/main" val="680683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DF1BA-9DFF-FF16-FEBD-B746C4C5C16C}"/>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6E8098-658A-2E75-A470-97979519BB5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9A44B-7E65-2738-3A00-E7733B75AF80}"/>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1BCF28-86A5-2EE8-6F36-E5FFE4AF681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C1260B08-3E5F-0C49-DA73-8F7CA848F0F3}"/>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6A1724-DE80-46E1-5576-77890BE8ABCB}"/>
              </a:ext>
            </a:extLst>
          </p:cNvPr>
          <p:cNvSpPr>
            <a:spLocks noGrp="1"/>
          </p:cNvSpPr>
          <p:nvPr>
            <p:ph type="dt" sz="half" idx="10"/>
          </p:nvPr>
        </p:nvSpPr>
        <p:spPr/>
        <p:txBody>
          <a:bodyPr/>
          <a:lstStyle/>
          <a:p>
            <a:fld id="{7E989156-9EC3-F640-80CD-495718425099}" type="datetime1">
              <a:rPr lang="en-CA" smtClean="0"/>
              <a:t>2025-04-24</a:t>
            </a:fld>
            <a:endParaRPr lang="en-US"/>
          </a:p>
        </p:txBody>
      </p:sp>
      <p:sp>
        <p:nvSpPr>
          <p:cNvPr id="8" name="Footer Placeholder 7">
            <a:extLst>
              <a:ext uri="{FF2B5EF4-FFF2-40B4-BE49-F238E27FC236}">
                <a16:creationId xmlns:a16="http://schemas.microsoft.com/office/drawing/2014/main" id="{D2CD1755-7E61-DC7B-A48F-6001B73C7D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4D64B6-7C86-D66A-C4F8-8C7C5F080A22}"/>
              </a:ext>
            </a:extLst>
          </p:cNvPr>
          <p:cNvSpPr>
            <a:spLocks noGrp="1"/>
          </p:cNvSpPr>
          <p:nvPr>
            <p:ph type="sldNum" sz="quarter" idx="12"/>
          </p:nvPr>
        </p:nvSpPr>
        <p:spPr/>
        <p:txBody>
          <a:bodyPr/>
          <a:lstStyle/>
          <a:p>
            <a:fld id="{295DFA8A-D585-5847-9785-D19D7B12F891}" type="slidenum">
              <a:rPr lang="en-US" smtClean="0"/>
              <a:t>‹#›</a:t>
            </a:fld>
            <a:endParaRPr lang="en-US"/>
          </a:p>
        </p:txBody>
      </p:sp>
    </p:spTree>
    <p:extLst>
      <p:ext uri="{BB962C8B-B14F-4D97-AF65-F5344CB8AC3E}">
        <p14:creationId xmlns:p14="http://schemas.microsoft.com/office/powerpoint/2010/main" val="1451777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1FF01-82BC-7023-785C-5935AD544C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3AC85-9C8B-2306-4C15-A8BD1800520E}"/>
              </a:ext>
            </a:extLst>
          </p:cNvPr>
          <p:cNvSpPr>
            <a:spLocks noGrp="1"/>
          </p:cNvSpPr>
          <p:nvPr>
            <p:ph type="dt" sz="half" idx="10"/>
          </p:nvPr>
        </p:nvSpPr>
        <p:spPr/>
        <p:txBody>
          <a:bodyPr/>
          <a:lstStyle/>
          <a:p>
            <a:fld id="{1D4405EE-0411-7D46-B5D9-2E7ABE295BAD}" type="datetime1">
              <a:rPr lang="en-CA" smtClean="0"/>
              <a:t>2025-04-24</a:t>
            </a:fld>
            <a:endParaRPr lang="en-US"/>
          </a:p>
        </p:txBody>
      </p:sp>
      <p:sp>
        <p:nvSpPr>
          <p:cNvPr id="4" name="Footer Placeholder 3">
            <a:extLst>
              <a:ext uri="{FF2B5EF4-FFF2-40B4-BE49-F238E27FC236}">
                <a16:creationId xmlns:a16="http://schemas.microsoft.com/office/drawing/2014/main" id="{97BD0F60-8743-21AC-51AD-E2FB9993ED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D4C37C-03C2-3737-5025-E05C92299E55}"/>
              </a:ext>
            </a:extLst>
          </p:cNvPr>
          <p:cNvSpPr>
            <a:spLocks noGrp="1"/>
          </p:cNvSpPr>
          <p:nvPr>
            <p:ph type="sldNum" sz="quarter" idx="12"/>
          </p:nvPr>
        </p:nvSpPr>
        <p:spPr/>
        <p:txBody>
          <a:bodyPr/>
          <a:lstStyle/>
          <a:p>
            <a:fld id="{295DFA8A-D585-5847-9785-D19D7B12F891}" type="slidenum">
              <a:rPr lang="en-US" smtClean="0"/>
              <a:t>‹#›</a:t>
            </a:fld>
            <a:endParaRPr lang="en-US"/>
          </a:p>
        </p:txBody>
      </p:sp>
    </p:spTree>
    <p:extLst>
      <p:ext uri="{BB962C8B-B14F-4D97-AF65-F5344CB8AC3E}">
        <p14:creationId xmlns:p14="http://schemas.microsoft.com/office/powerpoint/2010/main" val="919603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B71C6A-5AC5-0727-44BE-348B3C0F4181}"/>
              </a:ext>
            </a:extLst>
          </p:cNvPr>
          <p:cNvSpPr>
            <a:spLocks noGrp="1"/>
          </p:cNvSpPr>
          <p:nvPr>
            <p:ph type="dt" sz="half" idx="10"/>
          </p:nvPr>
        </p:nvSpPr>
        <p:spPr/>
        <p:txBody>
          <a:bodyPr/>
          <a:lstStyle/>
          <a:p>
            <a:fld id="{0522359B-CFEF-8042-B4A2-0EE211E72E5D}" type="datetime1">
              <a:rPr lang="en-CA" smtClean="0"/>
              <a:t>2025-04-24</a:t>
            </a:fld>
            <a:endParaRPr lang="en-US"/>
          </a:p>
        </p:txBody>
      </p:sp>
      <p:sp>
        <p:nvSpPr>
          <p:cNvPr id="3" name="Footer Placeholder 2">
            <a:extLst>
              <a:ext uri="{FF2B5EF4-FFF2-40B4-BE49-F238E27FC236}">
                <a16:creationId xmlns:a16="http://schemas.microsoft.com/office/drawing/2014/main" id="{CD6F2966-C389-4A1F-7BB9-3BF52901B4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98AC9C-5696-2E78-B7C5-1FED5E46E26F}"/>
              </a:ext>
            </a:extLst>
          </p:cNvPr>
          <p:cNvSpPr>
            <a:spLocks noGrp="1"/>
          </p:cNvSpPr>
          <p:nvPr>
            <p:ph type="sldNum" sz="quarter" idx="12"/>
          </p:nvPr>
        </p:nvSpPr>
        <p:spPr/>
        <p:txBody>
          <a:bodyPr/>
          <a:lstStyle/>
          <a:p>
            <a:fld id="{295DFA8A-D585-5847-9785-D19D7B12F891}" type="slidenum">
              <a:rPr lang="en-US" smtClean="0"/>
              <a:t>‹#›</a:t>
            </a:fld>
            <a:endParaRPr lang="en-US"/>
          </a:p>
        </p:txBody>
      </p:sp>
    </p:spTree>
    <p:extLst>
      <p:ext uri="{BB962C8B-B14F-4D97-AF65-F5344CB8AC3E}">
        <p14:creationId xmlns:p14="http://schemas.microsoft.com/office/powerpoint/2010/main" val="4257060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EBEC5-CD2A-B975-645C-397561A6035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E41F52B-AEE3-6E52-2181-A590D15771C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BDB68F-9FF5-336F-5E82-AC42BB8D40F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921CC45-E507-F0C9-F24C-40F5239A6219}"/>
              </a:ext>
            </a:extLst>
          </p:cNvPr>
          <p:cNvSpPr>
            <a:spLocks noGrp="1"/>
          </p:cNvSpPr>
          <p:nvPr>
            <p:ph type="dt" sz="half" idx="10"/>
          </p:nvPr>
        </p:nvSpPr>
        <p:spPr/>
        <p:txBody>
          <a:bodyPr/>
          <a:lstStyle/>
          <a:p>
            <a:fld id="{762D2DED-DCDF-654F-B27E-D56F3ADCACE6}" type="datetime1">
              <a:rPr lang="en-CA" smtClean="0"/>
              <a:t>2025-04-24</a:t>
            </a:fld>
            <a:endParaRPr lang="en-US"/>
          </a:p>
        </p:txBody>
      </p:sp>
      <p:sp>
        <p:nvSpPr>
          <p:cNvPr id="6" name="Footer Placeholder 5">
            <a:extLst>
              <a:ext uri="{FF2B5EF4-FFF2-40B4-BE49-F238E27FC236}">
                <a16:creationId xmlns:a16="http://schemas.microsoft.com/office/drawing/2014/main" id="{DC1304F4-D3F0-45FB-E219-FF8A0176E2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611D81-C535-BD9B-8B9C-0481AF74B2C0}"/>
              </a:ext>
            </a:extLst>
          </p:cNvPr>
          <p:cNvSpPr>
            <a:spLocks noGrp="1"/>
          </p:cNvSpPr>
          <p:nvPr>
            <p:ph type="sldNum" sz="quarter" idx="12"/>
          </p:nvPr>
        </p:nvSpPr>
        <p:spPr/>
        <p:txBody>
          <a:bodyPr/>
          <a:lstStyle/>
          <a:p>
            <a:fld id="{295DFA8A-D585-5847-9785-D19D7B12F891}" type="slidenum">
              <a:rPr lang="en-US" smtClean="0"/>
              <a:t>‹#›</a:t>
            </a:fld>
            <a:endParaRPr lang="en-US"/>
          </a:p>
        </p:txBody>
      </p:sp>
    </p:spTree>
    <p:extLst>
      <p:ext uri="{BB962C8B-B14F-4D97-AF65-F5344CB8AC3E}">
        <p14:creationId xmlns:p14="http://schemas.microsoft.com/office/powerpoint/2010/main" val="1194647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33C40-7B5F-A34D-EC85-66C46D8B7C4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44C54CE4-8983-5548-1FFE-4F66E862A7C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E340E70B-ABBD-D381-4A27-4E355519231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74607E5-7927-DC40-66B0-95CB4E11BC30}"/>
              </a:ext>
            </a:extLst>
          </p:cNvPr>
          <p:cNvSpPr>
            <a:spLocks noGrp="1"/>
          </p:cNvSpPr>
          <p:nvPr>
            <p:ph type="dt" sz="half" idx="10"/>
          </p:nvPr>
        </p:nvSpPr>
        <p:spPr/>
        <p:txBody>
          <a:bodyPr/>
          <a:lstStyle/>
          <a:p>
            <a:fld id="{9FB01361-1B34-3342-8889-086F3AC34119}" type="datetime1">
              <a:rPr lang="en-CA" smtClean="0"/>
              <a:t>2025-04-24</a:t>
            </a:fld>
            <a:endParaRPr lang="en-US"/>
          </a:p>
        </p:txBody>
      </p:sp>
      <p:sp>
        <p:nvSpPr>
          <p:cNvPr id="6" name="Footer Placeholder 5">
            <a:extLst>
              <a:ext uri="{FF2B5EF4-FFF2-40B4-BE49-F238E27FC236}">
                <a16:creationId xmlns:a16="http://schemas.microsoft.com/office/drawing/2014/main" id="{96C1CFEF-EA09-E925-7629-60CFE8ADA85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F6BA33E-B1FB-0036-7A04-C533852FA492}"/>
              </a:ext>
            </a:extLst>
          </p:cNvPr>
          <p:cNvSpPr>
            <a:spLocks noGrp="1"/>
          </p:cNvSpPr>
          <p:nvPr>
            <p:ph type="sldNum" sz="quarter" idx="12"/>
          </p:nvPr>
        </p:nvSpPr>
        <p:spPr/>
        <p:txBody>
          <a:bodyPr/>
          <a:lstStyle/>
          <a:p>
            <a:fld id="{295DFA8A-D585-5847-9785-D19D7B12F891}" type="slidenum">
              <a:rPr lang="en-US" smtClean="0"/>
              <a:t>‹#›</a:t>
            </a:fld>
            <a:endParaRPr lang="en-US"/>
          </a:p>
        </p:txBody>
      </p:sp>
    </p:spTree>
    <p:extLst>
      <p:ext uri="{BB962C8B-B14F-4D97-AF65-F5344CB8AC3E}">
        <p14:creationId xmlns:p14="http://schemas.microsoft.com/office/powerpoint/2010/main" val="153467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D04EFE-A2F3-2A9A-9088-83B0D5C953A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2AAE05-13E0-B4D9-ED4A-6E4E9AFD300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E8B309-A0D2-0D54-6B97-A5326B7909B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DFEB6239-8776-D54A-B65C-9D9ECC51AF2F}" type="datetime1">
              <a:rPr lang="en-CA" smtClean="0"/>
              <a:t>2025-04-24</a:t>
            </a:fld>
            <a:endParaRPr lang="en-US"/>
          </a:p>
        </p:txBody>
      </p:sp>
      <p:sp>
        <p:nvSpPr>
          <p:cNvPr id="5" name="Footer Placeholder 4">
            <a:extLst>
              <a:ext uri="{FF2B5EF4-FFF2-40B4-BE49-F238E27FC236}">
                <a16:creationId xmlns:a16="http://schemas.microsoft.com/office/drawing/2014/main" id="{82E7F160-4C0C-5E25-31F7-09168AB9FBD5}"/>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499C9CB-D068-1599-EA79-7F036D10021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295DFA8A-D585-5847-9785-D19D7B12F891}" type="slidenum">
              <a:rPr lang="en-US" smtClean="0"/>
              <a:t>‹#›</a:t>
            </a:fld>
            <a:endParaRPr lang="en-US"/>
          </a:p>
        </p:txBody>
      </p:sp>
    </p:spTree>
    <p:extLst>
      <p:ext uri="{BB962C8B-B14F-4D97-AF65-F5344CB8AC3E}">
        <p14:creationId xmlns:p14="http://schemas.microsoft.com/office/powerpoint/2010/main" val="641905283"/>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jmaclaren@accessprobono.c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4434" y="2020118"/>
            <a:ext cx="7634522" cy="2301307"/>
          </a:xfrm>
        </p:spPr>
        <p:txBody>
          <a:bodyPr>
            <a:noAutofit/>
          </a:bodyPr>
          <a:lstStyle/>
          <a:p>
            <a:pPr>
              <a:lnSpc>
                <a:spcPct val="100000"/>
              </a:lnSpc>
            </a:pPr>
            <a:r>
              <a:rPr lang="en-CA" sz="5400" b="1" i="1" dirty="0">
                <a:solidFill>
                  <a:srgbClr val="C00000"/>
                </a:solidFill>
                <a:highlight>
                  <a:srgbClr val="FFFFFF"/>
                </a:highlight>
                <a:latin typeface="Locator" panose="02000500030000020004" pitchFamily="2" charset="77"/>
              </a:rPr>
              <a:t>Roads to Revival</a:t>
            </a:r>
            <a:br>
              <a:rPr lang="en-CA" sz="5400" b="1" i="1" dirty="0">
                <a:solidFill>
                  <a:srgbClr val="C00000"/>
                </a:solidFill>
                <a:highlight>
                  <a:srgbClr val="FFFFFF"/>
                </a:highlight>
                <a:latin typeface="Locator" panose="02000500030000020004" pitchFamily="2" charset="77"/>
              </a:rPr>
            </a:br>
            <a:r>
              <a:rPr lang="en-CA" sz="5400" b="1" dirty="0">
                <a:solidFill>
                  <a:srgbClr val="C00000"/>
                </a:solidFill>
                <a:highlight>
                  <a:srgbClr val="FFFFFF"/>
                </a:highlight>
                <a:latin typeface="Locator" panose="02000500030000020004" pitchFamily="2" charset="77"/>
              </a:rPr>
              <a:t>Six Years Later:</a:t>
            </a:r>
            <a:r>
              <a:rPr lang="en-CA" sz="5400" b="1" i="0" dirty="0">
                <a:solidFill>
                  <a:srgbClr val="C00000"/>
                </a:solidFill>
                <a:effectLst/>
                <a:highlight>
                  <a:srgbClr val="FFFFFF"/>
                </a:highlight>
                <a:latin typeface="Locator" panose="02000500030000020004" pitchFamily="2" charset="77"/>
              </a:rPr>
              <a:t> </a:t>
            </a:r>
            <a:br>
              <a:rPr lang="en-CA" sz="4400" b="1" i="0" dirty="0">
                <a:solidFill>
                  <a:srgbClr val="C00000"/>
                </a:solidFill>
                <a:effectLst/>
                <a:highlight>
                  <a:srgbClr val="FFFFFF"/>
                </a:highlight>
                <a:latin typeface="Locator" panose="02000500030000020004" pitchFamily="2" charset="77"/>
              </a:rPr>
            </a:br>
            <a:r>
              <a:rPr lang="en-CA" sz="4400" b="1" i="0" dirty="0">
                <a:effectLst/>
                <a:highlight>
                  <a:srgbClr val="FFFFFF"/>
                </a:highlight>
                <a:latin typeface="Locator" panose="02000500030000020004" pitchFamily="2" charset="77"/>
              </a:rPr>
              <a:t>Access to Justice,</a:t>
            </a:r>
            <a:br>
              <a:rPr lang="en-CA" sz="4400" b="1" i="0" dirty="0">
                <a:effectLst/>
                <a:highlight>
                  <a:srgbClr val="FFFFFF"/>
                </a:highlight>
                <a:latin typeface="Locator" panose="02000500030000020004" pitchFamily="2" charset="77"/>
              </a:rPr>
            </a:br>
            <a:r>
              <a:rPr lang="en-CA" sz="4400" b="1" i="0" dirty="0">
                <a:effectLst/>
                <a:highlight>
                  <a:srgbClr val="FFFFFF"/>
                </a:highlight>
                <a:latin typeface="Locator" panose="02000500030000020004" pitchFamily="2" charset="77"/>
              </a:rPr>
              <a:t>Lawyer Independence, </a:t>
            </a:r>
            <a:br>
              <a:rPr lang="en-CA" sz="4400" b="1" i="0" dirty="0">
                <a:effectLst/>
                <a:highlight>
                  <a:srgbClr val="FFFFFF"/>
                </a:highlight>
                <a:latin typeface="Locator" panose="02000500030000020004" pitchFamily="2" charset="77"/>
              </a:rPr>
            </a:br>
            <a:r>
              <a:rPr lang="en-CA" sz="4400" b="1" i="0" dirty="0">
                <a:effectLst/>
                <a:highlight>
                  <a:srgbClr val="FFFFFF"/>
                </a:highlight>
                <a:latin typeface="Locator" panose="02000500030000020004" pitchFamily="2" charset="77"/>
              </a:rPr>
              <a:t>and Sectoral Accountability</a:t>
            </a:r>
          </a:p>
        </p:txBody>
      </p:sp>
      <p:sp>
        <p:nvSpPr>
          <p:cNvPr id="3" name="Subtitle 2"/>
          <p:cNvSpPr>
            <a:spLocks noGrp="1"/>
          </p:cNvSpPr>
          <p:nvPr>
            <p:ph type="subTitle" idx="1"/>
          </p:nvPr>
        </p:nvSpPr>
        <p:spPr>
          <a:xfrm>
            <a:off x="685800" y="4321425"/>
            <a:ext cx="7911790" cy="1752600"/>
          </a:xfrm>
        </p:spPr>
        <p:txBody>
          <a:bodyPr>
            <a:normAutofit/>
          </a:bodyPr>
          <a:lstStyle/>
          <a:p>
            <a:r>
              <a:rPr lang="en-US" dirty="0"/>
              <a:t> </a:t>
            </a:r>
          </a:p>
          <a:p>
            <a:r>
              <a:rPr lang="en-US" dirty="0"/>
              <a:t>Victoria Family Court and Youth Justice Committee Meeting – April 24, 2025</a:t>
            </a:r>
          </a:p>
          <a:p>
            <a:pPr algn="l"/>
            <a:endParaRPr lang="en-US" dirty="0"/>
          </a:p>
          <a:p>
            <a:r>
              <a:rPr lang="en-US" dirty="0"/>
              <a:t>Jamie Maclaren KC</a:t>
            </a:r>
          </a:p>
        </p:txBody>
      </p:sp>
    </p:spTree>
    <p:extLst>
      <p:ext uri="{BB962C8B-B14F-4D97-AF65-F5344CB8AC3E}">
        <p14:creationId xmlns:p14="http://schemas.microsoft.com/office/powerpoint/2010/main" val="2046371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Locator-Medium" panose="02000500030000020004" pitchFamily="2" charset="77"/>
              </a:rPr>
              <a:t> Will the </a:t>
            </a:r>
            <a:r>
              <a:rPr lang="en-US" i="1" dirty="0">
                <a:latin typeface="Locator-MediumItalic" panose="02000500030000020004" pitchFamily="2" charset="77"/>
              </a:rPr>
              <a:t>LPA</a:t>
            </a:r>
            <a:r>
              <a:rPr lang="en-US" dirty="0">
                <a:latin typeface="Locator-Medium" panose="02000500030000020004" pitchFamily="2" charset="77"/>
              </a:rPr>
              <a:t> result in the (unconstitutional)loss of </a:t>
            </a:r>
            <a:br>
              <a:rPr lang="en-US" dirty="0">
                <a:latin typeface="Locator-Medium" panose="02000500030000020004" pitchFamily="2" charset="77"/>
              </a:rPr>
            </a:br>
            <a:r>
              <a:rPr lang="en-US" dirty="0">
                <a:latin typeface="Locator-Medium" panose="02000500030000020004" pitchFamily="2" charset="77"/>
              </a:rPr>
              <a:t>lawyer independence?</a:t>
            </a:r>
          </a:p>
        </p:txBody>
      </p:sp>
      <p:sp>
        <p:nvSpPr>
          <p:cNvPr id="3" name="Content Placeholder 2"/>
          <p:cNvSpPr>
            <a:spLocks noGrp="1"/>
          </p:cNvSpPr>
          <p:nvPr>
            <p:ph idx="1"/>
          </p:nvPr>
        </p:nvSpPr>
        <p:spPr>
          <a:xfrm>
            <a:off x="628650" y="1690689"/>
            <a:ext cx="7886700" cy="4351338"/>
          </a:xfrm>
        </p:spPr>
        <p:txBody>
          <a:bodyPr>
            <a:normAutofit fontScale="92500" lnSpcReduction="10000"/>
          </a:bodyPr>
          <a:lstStyle/>
          <a:p>
            <a:pPr marL="457200" indent="-457200">
              <a:buFont typeface="+mj-lt"/>
              <a:buAutoNum type="arabicPeriod"/>
            </a:pPr>
            <a:endParaRPr lang="en-US" dirty="0"/>
          </a:p>
          <a:p>
            <a:pPr>
              <a:lnSpc>
                <a:spcPct val="150000"/>
              </a:lnSpc>
            </a:pPr>
            <a:r>
              <a:rPr lang="en-US" dirty="0"/>
              <a:t>The </a:t>
            </a:r>
            <a:r>
              <a:rPr lang="en-US" i="1" dirty="0"/>
              <a:t>LPA</a:t>
            </a:r>
            <a:r>
              <a:rPr lang="en-US" dirty="0"/>
              <a:t> recognizes the independence of lawyers as a vital element of the rule of law – front and </a:t>
            </a:r>
            <a:r>
              <a:rPr lang="en-US" dirty="0" err="1"/>
              <a:t>centre</a:t>
            </a:r>
            <a:r>
              <a:rPr lang="en-US" dirty="0"/>
              <a:t> in the legislation</a:t>
            </a:r>
            <a:br>
              <a:rPr lang="en-US" dirty="0"/>
            </a:br>
            <a:r>
              <a:rPr lang="en-US" dirty="0"/>
              <a:t> </a:t>
            </a:r>
          </a:p>
          <a:p>
            <a:pPr>
              <a:lnSpc>
                <a:spcPct val="150000"/>
              </a:lnSpc>
            </a:pPr>
            <a:r>
              <a:rPr lang="en-US" dirty="0"/>
              <a:t>New regulator under a statutory duty to “ensure the independence of licensees”; all regulatory decisions subject to judicial review on that basis</a:t>
            </a:r>
            <a:br>
              <a:rPr lang="en-US" dirty="0"/>
            </a:br>
            <a:endParaRPr lang="en-US" dirty="0"/>
          </a:p>
          <a:p>
            <a:pPr>
              <a:lnSpc>
                <a:spcPct val="150000"/>
              </a:lnSpc>
            </a:pPr>
            <a:r>
              <a:rPr lang="en-US" dirty="0"/>
              <a:t>Government appointments limited to 3 of 17 directors (instead of 6 of 31 Benchers), and Attorney General no longer at the table</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4195708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atin typeface="Locator-Medium" panose="02000500030000020004" pitchFamily="2" charset="77"/>
              </a:rPr>
              <a:t> Lawyer Independence (continued)</a:t>
            </a:r>
          </a:p>
        </p:txBody>
      </p:sp>
      <p:sp>
        <p:nvSpPr>
          <p:cNvPr id="3" name="Content Placeholder 2"/>
          <p:cNvSpPr>
            <a:spLocks noGrp="1"/>
          </p:cNvSpPr>
          <p:nvPr>
            <p:ph idx="1"/>
          </p:nvPr>
        </p:nvSpPr>
        <p:spPr>
          <a:xfrm>
            <a:off x="637190" y="1354359"/>
            <a:ext cx="7886700" cy="4351338"/>
          </a:xfrm>
        </p:spPr>
        <p:txBody>
          <a:bodyPr>
            <a:normAutofit fontScale="62500" lnSpcReduction="20000"/>
          </a:bodyPr>
          <a:lstStyle/>
          <a:p>
            <a:pPr marL="457200" indent="-457200">
              <a:buFont typeface="+mj-lt"/>
              <a:buAutoNum type="arabicPeriod"/>
            </a:pPr>
            <a:endParaRPr lang="en-US" dirty="0"/>
          </a:p>
          <a:p>
            <a:pPr>
              <a:lnSpc>
                <a:spcPct val="160000"/>
              </a:lnSpc>
            </a:pPr>
            <a:r>
              <a:rPr lang="en-US" dirty="0"/>
              <a:t>With legislated safeguards in place, difficult to conceive of plausible scenarios where government interferes with lawyers’ ability to advocate zealously and independently for their clients, much less becomes controlling mind of the regulator (and lawyers and judges in turn)</a:t>
            </a:r>
            <a:br>
              <a:rPr lang="en-US" dirty="0"/>
            </a:br>
            <a:endParaRPr lang="en-US" dirty="0"/>
          </a:p>
          <a:p>
            <a:pPr>
              <a:lnSpc>
                <a:spcPct val="160000"/>
              </a:lnSpc>
            </a:pPr>
            <a:r>
              <a:rPr lang="en-US" dirty="0"/>
              <a:t>Lawyer self-regulation diminished, but self-regulation persists for broader range of licensed legal professional</a:t>
            </a:r>
            <a:br>
              <a:rPr lang="en-US" dirty="0"/>
            </a:br>
            <a:endParaRPr lang="en-US" dirty="0"/>
          </a:p>
          <a:p>
            <a:pPr>
              <a:lnSpc>
                <a:spcPct val="160000"/>
              </a:lnSpc>
            </a:pPr>
            <a:r>
              <a:rPr lang="en-US" dirty="0"/>
              <a:t>Judges are appointed by government on recommendations made by judicial councils, without similar concerns for the loss of judicial independence</a:t>
            </a:r>
            <a:br>
              <a:rPr lang="en-US" dirty="0"/>
            </a:br>
            <a:endParaRPr lang="en-US" dirty="0"/>
          </a:p>
          <a:p>
            <a:pPr>
              <a:lnSpc>
                <a:spcPct val="160000"/>
              </a:lnSpc>
            </a:pPr>
            <a:r>
              <a:rPr lang="en-US" dirty="0"/>
              <a:t>Lawyer independence is not absolute; no lawyer practices completely free of influence or incursion from any source</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4065654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Locator-Medium" panose="02000500030000020004" pitchFamily="2" charset="77"/>
              </a:rPr>
              <a:t> </a:t>
            </a:r>
            <a:r>
              <a:rPr lang="en-US" sz="3100" dirty="0">
                <a:latin typeface="Locator-Medium" panose="02000500030000020004" pitchFamily="2" charset="77"/>
              </a:rPr>
              <a:t>Opportunity to Strengthen</a:t>
            </a:r>
            <a:br>
              <a:rPr lang="en-US" sz="3100" dirty="0">
                <a:latin typeface="Locator-Medium" panose="02000500030000020004" pitchFamily="2" charset="77"/>
              </a:rPr>
            </a:br>
            <a:r>
              <a:rPr lang="en-US" sz="3100" dirty="0">
                <a:latin typeface="Locator-Medium" panose="02000500030000020004" pitchFamily="2" charset="77"/>
              </a:rPr>
              <a:t>Sectoral Accountability </a:t>
            </a:r>
            <a:br>
              <a:rPr lang="en-US" sz="3100" dirty="0">
                <a:latin typeface="Locator-Medium" panose="02000500030000020004" pitchFamily="2" charset="77"/>
              </a:rPr>
            </a:br>
            <a:r>
              <a:rPr lang="en-US" sz="3100" dirty="0">
                <a:latin typeface="Locator-Medium" panose="02000500030000020004" pitchFamily="2" charset="77"/>
              </a:rPr>
              <a:t>Around Access to Justice</a:t>
            </a:r>
          </a:p>
        </p:txBody>
      </p:sp>
      <p:sp>
        <p:nvSpPr>
          <p:cNvPr id="3" name="Content Placeholder 2"/>
          <p:cNvSpPr>
            <a:spLocks noGrp="1"/>
          </p:cNvSpPr>
          <p:nvPr>
            <p:ph idx="1"/>
          </p:nvPr>
        </p:nvSpPr>
        <p:spPr>
          <a:xfrm>
            <a:off x="628650" y="1427929"/>
            <a:ext cx="7886700" cy="5183078"/>
          </a:xfrm>
        </p:spPr>
        <p:txBody>
          <a:bodyPr>
            <a:normAutofit fontScale="70000" lnSpcReduction="20000"/>
          </a:bodyPr>
          <a:lstStyle/>
          <a:p>
            <a:pPr marL="0" indent="0">
              <a:buNone/>
            </a:pPr>
            <a:endParaRPr lang="en-US" dirty="0"/>
          </a:p>
          <a:p>
            <a:pPr>
              <a:lnSpc>
                <a:spcPct val="160000"/>
              </a:lnSpc>
            </a:pPr>
            <a:r>
              <a:rPr lang="en-US" dirty="0"/>
              <a:t>Opportunity to allay some concerns of government control over the regulator by establishing an independent office (the independent Office of the Access to Justice Commissioner perhaps) to receive the regulator’s section 24 progress reports on facilitating access to legal services, rather than the Attorney General</a:t>
            </a:r>
          </a:p>
          <a:p>
            <a:pPr>
              <a:lnSpc>
                <a:spcPct val="160000"/>
              </a:lnSpc>
            </a:pPr>
            <a:r>
              <a:rPr lang="en-US" dirty="0"/>
              <a:t>Office of the Access to Justice Commissioner would be akin to the independent Office of the Human Rights Commissioner, but with more focus on analytics and observations than advocacy </a:t>
            </a:r>
          </a:p>
          <a:p>
            <a:pPr>
              <a:lnSpc>
                <a:spcPct val="160000"/>
              </a:lnSpc>
            </a:pPr>
            <a:r>
              <a:rPr lang="en-US" dirty="0"/>
              <a:t>The Access to Justice Commissioner could receive and analyze progress reports from all justice institutions, including courts and government, to broaden the scope of institutional accountability for increasing access to justice, and to bring exposure and objectivity to inconvenient truths like the chronic underfunding of legal aid</a:t>
            </a:r>
          </a:p>
          <a:p>
            <a:pPr>
              <a:lnSpc>
                <a:spcPct val="160000"/>
              </a:lnSpc>
            </a:pPr>
            <a:r>
              <a:rPr lang="en-US" dirty="0"/>
              <a:t>Office of the Access to Justice Commissioner would fulfill my Recommendation 4 </a:t>
            </a:r>
            <a:r>
              <a:rPr lang="en-CA" dirty="0"/>
              <a:t>to “task and support an independent body […] to coordinate the collection and analysis of standardized performance data across BC’s justice system.”</a:t>
            </a:r>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392338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lstStyle/>
          <a:p>
            <a:pPr marL="0" indent="0">
              <a:buNone/>
            </a:pPr>
            <a:endParaRPr lang="en-US" dirty="0"/>
          </a:p>
          <a:p>
            <a:endParaRPr lang="en-US" dirty="0"/>
          </a:p>
          <a:p>
            <a:pPr marL="0" indent="0" algn="ctr">
              <a:buNone/>
            </a:pPr>
            <a:r>
              <a:rPr lang="en-US" dirty="0">
                <a:hlinkClick r:id="rId2"/>
              </a:rPr>
              <a:t>jmaclaren@accessprobono.ca</a:t>
            </a:r>
            <a:endParaRPr lang="en-US" dirty="0"/>
          </a:p>
          <a:p>
            <a:pPr marL="0" indent="0" algn="ctr">
              <a:buNone/>
            </a:pPr>
            <a:r>
              <a:rPr lang="en-US" dirty="0"/>
              <a:t>604-726-7274</a:t>
            </a:r>
          </a:p>
          <a:p>
            <a:pPr marL="0" indent="0" algn="ctr">
              <a:buNone/>
            </a:pPr>
            <a:endParaRPr lang="en-US" dirty="0"/>
          </a:p>
        </p:txBody>
      </p:sp>
    </p:spTree>
    <p:extLst>
      <p:ext uri="{BB962C8B-B14F-4D97-AF65-F5344CB8AC3E}">
        <p14:creationId xmlns:p14="http://schemas.microsoft.com/office/powerpoint/2010/main" val="836797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Locator-Medium" panose="02000500030000020004" pitchFamily="2" charset="77"/>
              </a:rPr>
              <a:t> Fully Implemented</a:t>
            </a:r>
            <a:br>
              <a:rPr lang="en-US" dirty="0">
                <a:latin typeface="Locator-Medium" panose="02000500030000020004" pitchFamily="2" charset="77"/>
              </a:rPr>
            </a:br>
            <a:r>
              <a:rPr lang="en-US" dirty="0">
                <a:latin typeface="Locator-Medium" panose="02000500030000020004" pitchFamily="2" charset="77"/>
              </a:rPr>
              <a:t>Priority Recommendations</a:t>
            </a:r>
          </a:p>
        </p:txBody>
      </p:sp>
      <p:sp>
        <p:nvSpPr>
          <p:cNvPr id="3" name="Content Placeholder 2"/>
          <p:cNvSpPr>
            <a:spLocks noGrp="1"/>
          </p:cNvSpPr>
          <p:nvPr>
            <p:ph idx="1"/>
          </p:nvPr>
        </p:nvSpPr>
        <p:spPr>
          <a:xfrm>
            <a:off x="628650" y="1413029"/>
            <a:ext cx="7886700" cy="4830115"/>
          </a:xfrm>
        </p:spPr>
        <p:txBody>
          <a:bodyPr>
            <a:normAutofit fontScale="92500" lnSpcReduction="20000"/>
          </a:bodyPr>
          <a:lstStyle/>
          <a:p>
            <a:pPr marL="457200" indent="-457200">
              <a:buFont typeface="+mj-lt"/>
              <a:buAutoNum type="arabicPeriod"/>
            </a:pPr>
            <a:endParaRPr lang="en-US" dirty="0"/>
          </a:p>
          <a:p>
            <a:pPr lvl="1">
              <a:lnSpc>
                <a:spcPct val="160000"/>
              </a:lnSpc>
            </a:pPr>
            <a:r>
              <a:rPr lang="en-US" dirty="0"/>
              <a:t>RECOMMENDATIONS 13/18 - Fund and support an integrated network of independent community legal clinics with modular teams of lawyers and advocates providing family law and poverty law services.</a:t>
            </a:r>
          </a:p>
          <a:p>
            <a:pPr lvl="1">
              <a:lnSpc>
                <a:spcPct val="160000"/>
              </a:lnSpc>
            </a:pPr>
            <a:endParaRPr lang="en-US" dirty="0"/>
          </a:p>
          <a:p>
            <a:pPr lvl="1">
              <a:lnSpc>
                <a:spcPct val="160000"/>
              </a:lnSpc>
            </a:pPr>
            <a:r>
              <a:rPr lang="en-US" dirty="0"/>
              <a:t>RECOMMENDATION 16 - Support the iterative and scalable development of Indigenous Justice </a:t>
            </a:r>
            <a:r>
              <a:rPr lang="en-US" dirty="0" err="1"/>
              <a:t>Centres</a:t>
            </a:r>
            <a:r>
              <a:rPr lang="en-US" dirty="0"/>
              <a:t> as culturally safe sites for holistic legal aid service to Indigenous people.</a:t>
            </a:r>
          </a:p>
          <a:p>
            <a:pPr lvl="1">
              <a:lnSpc>
                <a:spcPct val="160000"/>
              </a:lnSpc>
            </a:pPr>
            <a:endParaRPr lang="en-US" dirty="0"/>
          </a:p>
          <a:p>
            <a:pPr lvl="1">
              <a:lnSpc>
                <a:spcPct val="160000"/>
              </a:lnSpc>
            </a:pPr>
            <a:r>
              <a:rPr lang="en-US" dirty="0"/>
              <a:t>RECOMMENDATION 17 - Create and embed a Refugee Legal Clinic in the integrated services hub at the Immigrant Services Society of BC’s Welcome Centre in Vancouver or Surrey</a:t>
            </a:r>
            <a:endParaRPr lang="en-US" u="sng"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752769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Locator-Medium" panose="02000500030000020004" pitchFamily="2" charset="77"/>
              </a:rPr>
              <a:t> Partially Implemented</a:t>
            </a:r>
            <a:br>
              <a:rPr lang="en-US" dirty="0">
                <a:latin typeface="Locator-Medium" panose="02000500030000020004" pitchFamily="2" charset="77"/>
              </a:rPr>
            </a:br>
            <a:r>
              <a:rPr lang="en-US" dirty="0">
                <a:latin typeface="Locator-Medium" panose="02000500030000020004" pitchFamily="2" charset="77"/>
              </a:rPr>
              <a:t>Priority Recommendations</a:t>
            </a:r>
          </a:p>
        </p:txBody>
      </p:sp>
      <p:sp>
        <p:nvSpPr>
          <p:cNvPr id="3" name="Content Placeholder 2"/>
          <p:cNvSpPr>
            <a:spLocks noGrp="1"/>
          </p:cNvSpPr>
          <p:nvPr>
            <p:ph idx="1"/>
          </p:nvPr>
        </p:nvSpPr>
        <p:spPr>
          <a:xfrm>
            <a:off x="628650" y="1413030"/>
            <a:ext cx="7886700" cy="4351338"/>
          </a:xfrm>
        </p:spPr>
        <p:txBody>
          <a:bodyPr>
            <a:normAutofit fontScale="92500" lnSpcReduction="20000"/>
          </a:bodyPr>
          <a:lstStyle/>
          <a:p>
            <a:pPr marL="457200" indent="-457200">
              <a:buFont typeface="+mj-lt"/>
              <a:buAutoNum type="arabicPeriod"/>
            </a:pPr>
            <a:endParaRPr lang="en-US" dirty="0"/>
          </a:p>
          <a:p>
            <a:pPr lvl="1">
              <a:lnSpc>
                <a:spcPct val="150000"/>
              </a:lnSpc>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RECOMMENDATION 3 - Develop and launch an online client portal to accept legal aid applications, to diagnose and treat clients’ legal problems, and to empower clients in the active management of their own cases.</a:t>
            </a:r>
          </a:p>
          <a:p>
            <a:pPr lvl="1">
              <a:lnSpc>
                <a:spcPct val="150000"/>
              </a:lnSpc>
            </a:pPr>
            <a:endParaRPr lang="en-CA" kern="100" dirty="0">
              <a:latin typeface="Aptos" panose="020B0004020202020204" pitchFamily="34" charset="0"/>
              <a:ea typeface="Aptos" panose="020B0004020202020204" pitchFamily="34" charset="0"/>
              <a:cs typeface="Times New Roman" panose="02020603050405020304" pitchFamily="18" charset="0"/>
            </a:endParaRPr>
          </a:p>
          <a:p>
            <a:pPr lvl="1">
              <a:lnSpc>
                <a:spcPct val="150000"/>
              </a:lnSpc>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RECOMMENDATION 14 - Broaden the scope of Indigenous legal aid services to include more preventative services that are not premised on agreeing to state intervention or correction, which impose stigma.</a:t>
            </a:r>
          </a:p>
          <a:p>
            <a:pPr marL="342900" lvl="1" indent="0">
              <a:lnSpc>
                <a:spcPct val="150000"/>
              </a:lnSpc>
              <a:buNone/>
            </a:pPr>
            <a:endParaRPr lang="en-CA" sz="1800" kern="100" dirty="0">
              <a:effectLst/>
              <a:latin typeface="Aptos" panose="020B0004020202020204" pitchFamily="34" charset="0"/>
              <a:ea typeface="Aptos" panose="020B0004020202020204" pitchFamily="34" charset="0"/>
              <a:cs typeface="Times New Roman" panose="02020603050405020304" pitchFamily="18" charset="0"/>
            </a:endParaRPr>
          </a:p>
          <a:p>
            <a:pPr lvl="1">
              <a:lnSpc>
                <a:spcPct val="150000"/>
              </a:lnSpc>
            </a:pPr>
            <a:r>
              <a:rPr lang="en-US" dirty="0"/>
              <a:t>RECOMMENDATION 24 - Develop a Major Case Team of LSS staff lawyers and paralegals to provide in-house capacity and to support tariff lawyer capacity for long and complex criminal case work.</a:t>
            </a:r>
            <a:endParaRPr lang="en-US" u="sng"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416253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Locator-Medium" panose="02000500030000020004" pitchFamily="2" charset="77"/>
              </a:rPr>
              <a:t>Priority Recommendations</a:t>
            </a:r>
            <a:br>
              <a:rPr lang="en-US" dirty="0">
                <a:latin typeface="Locator-Medium" panose="02000500030000020004" pitchFamily="2" charset="77"/>
              </a:rPr>
            </a:br>
            <a:r>
              <a:rPr lang="en-US" dirty="0">
                <a:latin typeface="Locator-Medium" panose="02000500030000020004" pitchFamily="2" charset="77"/>
              </a:rPr>
              <a:t>Not Yet Implemented</a:t>
            </a:r>
          </a:p>
        </p:txBody>
      </p:sp>
      <p:sp>
        <p:nvSpPr>
          <p:cNvPr id="3" name="Content Placeholder 2"/>
          <p:cNvSpPr>
            <a:spLocks noGrp="1"/>
          </p:cNvSpPr>
          <p:nvPr>
            <p:ph idx="1"/>
          </p:nvPr>
        </p:nvSpPr>
        <p:spPr>
          <a:xfrm>
            <a:off x="628650" y="1539153"/>
            <a:ext cx="7886700" cy="4840625"/>
          </a:xfrm>
        </p:spPr>
        <p:txBody>
          <a:bodyPr>
            <a:normAutofit fontScale="62500" lnSpcReduction="20000"/>
          </a:bodyPr>
          <a:lstStyle/>
          <a:p>
            <a:pPr marL="457200" indent="-457200">
              <a:buFont typeface="+mj-lt"/>
              <a:buAutoNum type="arabicPeriod"/>
            </a:pPr>
            <a:endParaRPr lang="en-US" dirty="0"/>
          </a:p>
          <a:p>
            <a:pPr lvl="1">
              <a:lnSpc>
                <a:spcPct val="170000"/>
              </a:lnSpc>
            </a:pPr>
            <a:r>
              <a:rPr lang="en-CA" dirty="0">
                <a:highlight>
                  <a:srgbClr val="FFFF00"/>
                </a:highlight>
              </a:rPr>
              <a:t>RECOMMENDATION 4 - Task and support an independent body, like Access to Justice BC, the Access to Justice Center for Excellence or the Office of the Auditor General, to coordinate the collection and analysis of standardized performance data across BC’s justice system.</a:t>
            </a:r>
          </a:p>
          <a:p>
            <a:pPr lvl="1">
              <a:lnSpc>
                <a:spcPct val="170000"/>
              </a:lnSpc>
            </a:pPr>
            <a:endParaRPr lang="en-CA" sz="1800" kern="100" dirty="0">
              <a:effectLst/>
              <a:latin typeface="Aptos" panose="020B0004020202020204" pitchFamily="34" charset="0"/>
              <a:ea typeface="Aptos" panose="020B0004020202020204" pitchFamily="34" charset="0"/>
              <a:cs typeface="Times New Roman" panose="02020603050405020304" pitchFamily="18" charset="0"/>
            </a:endParaRPr>
          </a:p>
          <a:p>
            <a:pPr lvl="1">
              <a:lnSpc>
                <a:spcPct val="170000"/>
              </a:lnSpc>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RECOMMENDATION 15 - Create a Child Protection Clinic to help parents before child protection concerns have reached the level of Ministry of Children &amp; Family Development intervention, and to serve as a practice resource centre for lawyers representing parents in contested child protection matters.</a:t>
            </a:r>
          </a:p>
          <a:p>
            <a:pPr lvl="1">
              <a:lnSpc>
                <a:spcPct val="170000"/>
              </a:lnSpc>
            </a:pPr>
            <a:endParaRPr lang="en-CA" sz="1800" kern="100" dirty="0">
              <a:effectLst/>
              <a:latin typeface="Aptos" panose="020B0004020202020204" pitchFamily="34" charset="0"/>
              <a:ea typeface="Aptos" panose="020B0004020202020204" pitchFamily="34" charset="0"/>
              <a:cs typeface="Times New Roman" panose="02020603050405020304" pitchFamily="18" charset="0"/>
            </a:endParaRPr>
          </a:p>
          <a:p>
            <a:pPr lvl="1">
              <a:lnSpc>
                <a:spcPct val="170000"/>
              </a:lnSpc>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RECOMMENDATION 22 - Create an experimental Criminal Law Office along a major transit route in Metro Vancouver, with a team of criminal staff lawyers, paralegals, administrators and support workers providing general and specialized legal aid services.</a:t>
            </a:r>
          </a:p>
          <a:p>
            <a:pPr marL="342900" lvl="1" indent="0">
              <a:lnSpc>
                <a:spcPct val="170000"/>
              </a:lnSpc>
              <a:buNone/>
            </a:pPr>
            <a:endParaRPr lang="en-CA" sz="1800" kern="100" dirty="0">
              <a:effectLst/>
              <a:latin typeface="Aptos" panose="020B0004020202020204" pitchFamily="34" charset="0"/>
              <a:ea typeface="Aptos" panose="020B0004020202020204" pitchFamily="34" charset="0"/>
              <a:cs typeface="Times New Roman" panose="02020603050405020304" pitchFamily="18" charset="0"/>
            </a:endParaRPr>
          </a:p>
          <a:p>
            <a:pPr lvl="1">
              <a:lnSpc>
                <a:spcPct val="170000"/>
              </a:lnSpc>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RECOMMENDATION 23 - Create a Criminal Resource Centre at the Criminal Law Office that offers free access to tariff lawyers, pro bono lawyers and other legal aid service providers, and provides space for co-working and training as well as resources for legal research and practice management.</a:t>
            </a:r>
            <a:endParaRPr lang="en-US" dirty="0"/>
          </a:p>
          <a:p>
            <a:endParaRPr lang="en-US" dirty="0"/>
          </a:p>
        </p:txBody>
      </p:sp>
    </p:spTree>
    <p:extLst>
      <p:ext uri="{BB962C8B-B14F-4D97-AF65-F5344CB8AC3E}">
        <p14:creationId xmlns:p14="http://schemas.microsoft.com/office/powerpoint/2010/main" val="92998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Locator-Medium" panose="02000500030000020004" pitchFamily="2" charset="77"/>
              </a:rPr>
              <a:t> Widening Crisis in</a:t>
            </a:r>
            <a:br>
              <a:rPr lang="en-US" dirty="0">
                <a:latin typeface="Locator-Medium" panose="02000500030000020004" pitchFamily="2" charset="77"/>
              </a:rPr>
            </a:br>
            <a:r>
              <a:rPr lang="en-US" dirty="0">
                <a:latin typeface="Locator-Medium" panose="02000500030000020004" pitchFamily="2" charset="77"/>
              </a:rPr>
              <a:t>Access to Legal Services</a:t>
            </a:r>
          </a:p>
        </p:txBody>
      </p:sp>
      <p:sp>
        <p:nvSpPr>
          <p:cNvPr id="3" name="Content Placeholder 2"/>
          <p:cNvSpPr>
            <a:spLocks noGrp="1"/>
          </p:cNvSpPr>
          <p:nvPr>
            <p:ph idx="1"/>
          </p:nvPr>
        </p:nvSpPr>
        <p:spPr>
          <a:xfrm>
            <a:off x="628649" y="1413030"/>
            <a:ext cx="8115957" cy="4935218"/>
          </a:xfrm>
        </p:spPr>
        <p:txBody>
          <a:bodyPr>
            <a:normAutofit fontScale="77500" lnSpcReduction="20000"/>
          </a:bodyPr>
          <a:lstStyle/>
          <a:p>
            <a:pPr marL="457200" indent="-457200">
              <a:buFont typeface="+mj-lt"/>
              <a:buAutoNum type="arabicPeriod"/>
            </a:pPr>
            <a:endParaRPr lang="en-US" dirty="0"/>
          </a:p>
          <a:p>
            <a:pPr lvl="1">
              <a:lnSpc>
                <a:spcPct val="160000"/>
              </a:lnSpc>
            </a:pPr>
            <a:r>
              <a:rPr lang="en-US" dirty="0"/>
              <a:t>Crisis in BC public’s access to legal services has been worsening over several decades</a:t>
            </a:r>
            <a:br>
              <a:rPr lang="en-US" dirty="0"/>
            </a:br>
            <a:endParaRPr lang="en-US" dirty="0"/>
          </a:p>
          <a:p>
            <a:pPr lvl="1">
              <a:lnSpc>
                <a:spcPct val="160000"/>
              </a:lnSpc>
            </a:pPr>
            <a:r>
              <a:rPr lang="en-US" dirty="0"/>
              <a:t>Affordability gap has widened to include BC’s middle class –– most British Columbians cannot afford cost of a lawyer</a:t>
            </a:r>
            <a:br>
              <a:rPr lang="en-US" dirty="0"/>
            </a:br>
            <a:endParaRPr lang="en-US" dirty="0"/>
          </a:p>
          <a:p>
            <a:pPr lvl="1">
              <a:lnSpc>
                <a:spcPct val="160000"/>
              </a:lnSpc>
            </a:pPr>
            <a:r>
              <a:rPr lang="en-US" dirty="0"/>
              <a:t>2020 Law Society of BC public survey found 60% of respondents didn’t bother to seek lawyer’s help when dealing with a legal problem; most respondents who did seek legal advice, sought it from someone other than a lawyer</a:t>
            </a:r>
            <a:br>
              <a:rPr lang="en-US" dirty="0"/>
            </a:br>
            <a:endParaRPr lang="en-US" dirty="0"/>
          </a:p>
          <a:p>
            <a:pPr lvl="1">
              <a:lnSpc>
                <a:spcPct val="160000"/>
              </a:lnSpc>
            </a:pPr>
            <a:r>
              <a:rPr lang="en-US" dirty="0"/>
              <a:t>Vast majority of family litigants now represent themselves in court; similar situation in BC’s civil courts</a:t>
            </a:r>
            <a:br>
              <a:rPr lang="en-US" dirty="0"/>
            </a:br>
            <a:endParaRPr lang="en-US" dirty="0"/>
          </a:p>
          <a:p>
            <a:pPr lvl="1">
              <a:lnSpc>
                <a:spcPct val="160000"/>
              </a:lnSpc>
            </a:pPr>
            <a:r>
              <a:rPr lang="en-US" dirty="0"/>
              <a:t>Legal aid is woefully underfunded and too narrow in scope, but adequately funded system would still leave massive affordability gap</a:t>
            </a:r>
          </a:p>
          <a:p>
            <a:pPr lvl="1"/>
            <a:endParaRPr lang="en-US" dirty="0"/>
          </a:p>
          <a:p>
            <a:pPr lvl="1"/>
            <a:endParaRPr lang="en-US" dirty="0"/>
          </a:p>
          <a:p>
            <a:endParaRPr lang="en-US" dirty="0"/>
          </a:p>
        </p:txBody>
      </p:sp>
    </p:spTree>
    <p:extLst>
      <p:ext uri="{BB962C8B-B14F-4D97-AF65-F5344CB8AC3E}">
        <p14:creationId xmlns:p14="http://schemas.microsoft.com/office/powerpoint/2010/main" val="3843098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Locator-Medium" panose="02000500030000020004" pitchFamily="2" charset="77"/>
              </a:rPr>
              <a:t> Government Rationale for </a:t>
            </a:r>
            <a:br>
              <a:rPr lang="en-US" dirty="0">
                <a:latin typeface="Locator-Medium" panose="02000500030000020004" pitchFamily="2" charset="77"/>
              </a:rPr>
            </a:br>
            <a:r>
              <a:rPr lang="en-US" dirty="0">
                <a:latin typeface="Locator-Medium" panose="02000500030000020004" pitchFamily="2" charset="77"/>
              </a:rPr>
              <a:t>Introducing the </a:t>
            </a:r>
            <a:r>
              <a:rPr lang="en-US" i="1" dirty="0">
                <a:latin typeface="Locator-MediumItalic" panose="02000500030000020004" pitchFamily="2" charset="77"/>
              </a:rPr>
              <a:t>Legal Professions Act</a:t>
            </a:r>
          </a:p>
        </p:txBody>
      </p:sp>
      <p:sp>
        <p:nvSpPr>
          <p:cNvPr id="3" name="Content Placeholder 2"/>
          <p:cNvSpPr>
            <a:spLocks noGrp="1"/>
          </p:cNvSpPr>
          <p:nvPr>
            <p:ph idx="1"/>
          </p:nvPr>
        </p:nvSpPr>
        <p:spPr>
          <a:xfrm>
            <a:off x="628650" y="1413030"/>
            <a:ext cx="8042384" cy="5079844"/>
          </a:xfrm>
        </p:spPr>
        <p:txBody>
          <a:bodyPr>
            <a:normAutofit fontScale="85000" lnSpcReduction="10000"/>
          </a:bodyPr>
          <a:lstStyle/>
          <a:p>
            <a:pPr marL="457200" indent="-457200">
              <a:buFont typeface="+mj-lt"/>
              <a:buAutoNum type="arabicPeriod"/>
            </a:pPr>
            <a:endParaRPr lang="en-US" dirty="0"/>
          </a:p>
          <a:p>
            <a:pPr lvl="1">
              <a:lnSpc>
                <a:spcPct val="160000"/>
              </a:lnSpc>
            </a:pPr>
            <a:r>
              <a:rPr lang="en-US" dirty="0"/>
              <a:t>Prior to enacting the </a:t>
            </a:r>
            <a:r>
              <a:rPr lang="en-US" i="1" dirty="0"/>
              <a:t>LPA</a:t>
            </a:r>
            <a:r>
              <a:rPr lang="en-US" dirty="0"/>
              <a:t>, the NDP government identified its key objectives:</a:t>
            </a:r>
            <a:br>
              <a:rPr lang="en-US" dirty="0"/>
            </a:br>
            <a:endParaRPr lang="en-US" dirty="0"/>
          </a:p>
          <a:p>
            <a:pPr marL="1028700" lvl="2" indent="-342900">
              <a:lnSpc>
                <a:spcPct val="160000"/>
              </a:lnSpc>
              <a:buFont typeface="+mj-lt"/>
              <a:buAutoNum type="arabicPeriod"/>
            </a:pPr>
            <a:r>
              <a:rPr lang="en-US" dirty="0"/>
              <a:t>Situating the legal professions’ regulator in the public interest and increasing access to justice [by way of greater access to legal services]</a:t>
            </a:r>
            <a:br>
              <a:rPr lang="en-US" dirty="0"/>
            </a:br>
            <a:endParaRPr lang="en-US" dirty="0"/>
          </a:p>
          <a:p>
            <a:pPr marL="1028700" lvl="2" indent="-342900">
              <a:lnSpc>
                <a:spcPct val="160000"/>
              </a:lnSpc>
              <a:buFont typeface="+mj-lt"/>
              <a:buAutoNum type="arabicPeriod"/>
            </a:pPr>
            <a:r>
              <a:rPr lang="en-US" dirty="0"/>
              <a:t>Ensuring the independence of legal professionals as a fundamental tenet of our justice system</a:t>
            </a:r>
            <a:br>
              <a:rPr lang="en-US" dirty="0"/>
            </a:br>
            <a:endParaRPr lang="en-US" dirty="0"/>
          </a:p>
          <a:p>
            <a:pPr marL="1028700" lvl="2" indent="-342900">
              <a:lnSpc>
                <a:spcPct val="160000"/>
              </a:lnSpc>
              <a:buFont typeface="+mj-lt"/>
              <a:buAutoNum type="arabicPeriod"/>
            </a:pPr>
            <a:r>
              <a:rPr lang="en-US" dirty="0"/>
              <a:t>Establishing a single regulator regime that moves toward the licensing of paralegals</a:t>
            </a:r>
            <a:br>
              <a:rPr lang="en-US" dirty="0"/>
            </a:br>
            <a:endParaRPr lang="en-US" dirty="0"/>
          </a:p>
          <a:p>
            <a:pPr marL="1028700" lvl="2" indent="-342900">
              <a:lnSpc>
                <a:spcPct val="160000"/>
              </a:lnSpc>
              <a:buFont typeface="+mj-lt"/>
              <a:buAutoNum type="arabicPeriod"/>
            </a:pPr>
            <a:r>
              <a:rPr lang="en-US" dirty="0"/>
              <a:t>Modernizing the regulator’s powers to progress the Law Society’s work under its Innovation Sandbox</a:t>
            </a:r>
            <a:br>
              <a:rPr lang="en-US" dirty="0"/>
            </a:br>
            <a:endParaRPr lang="en-US" dirty="0"/>
          </a:p>
          <a:p>
            <a:pPr marL="1028700" lvl="2" indent="-342900">
              <a:lnSpc>
                <a:spcPct val="160000"/>
              </a:lnSpc>
              <a:buFont typeface="+mj-lt"/>
              <a:buAutoNum type="arabicPeriod"/>
            </a:pPr>
            <a:r>
              <a:rPr lang="en-US" dirty="0"/>
              <a:t>Advancing reconciliation and the Declaration Act on the Rights of Indigenous Peoples Act</a:t>
            </a:r>
            <a:br>
              <a:rPr lang="en-US" u="sng" dirty="0"/>
            </a:br>
            <a:endParaRPr lang="en-US" u="sng"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102644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Locator-Medium" panose="02000500030000020004" pitchFamily="2" charset="77"/>
              </a:rPr>
              <a:t> Will the </a:t>
            </a:r>
            <a:r>
              <a:rPr lang="en-US" i="1" dirty="0">
                <a:latin typeface="Locator-MediumItalic" panose="02000500030000020004" pitchFamily="2" charset="77"/>
              </a:rPr>
              <a:t>LPA</a:t>
            </a:r>
            <a:r>
              <a:rPr lang="en-US" dirty="0">
                <a:latin typeface="Locator-Medium" panose="02000500030000020004" pitchFamily="2" charset="77"/>
              </a:rPr>
              <a:t> increase access to justice?</a:t>
            </a:r>
          </a:p>
        </p:txBody>
      </p:sp>
      <p:sp>
        <p:nvSpPr>
          <p:cNvPr id="3" name="Content Placeholder 2"/>
          <p:cNvSpPr>
            <a:spLocks noGrp="1"/>
          </p:cNvSpPr>
          <p:nvPr>
            <p:ph idx="1"/>
          </p:nvPr>
        </p:nvSpPr>
        <p:spPr>
          <a:xfrm>
            <a:off x="628650" y="1413030"/>
            <a:ext cx="8031874" cy="5079844"/>
          </a:xfrm>
        </p:spPr>
        <p:txBody>
          <a:bodyPr>
            <a:normAutofit fontScale="92500" lnSpcReduction="20000"/>
          </a:bodyPr>
          <a:lstStyle/>
          <a:p>
            <a:pPr marL="457200" indent="-457200">
              <a:buFont typeface="+mj-lt"/>
              <a:buAutoNum type="arabicPeriod"/>
            </a:pPr>
            <a:endParaRPr lang="en-US" dirty="0"/>
          </a:p>
          <a:p>
            <a:pPr>
              <a:lnSpc>
                <a:spcPct val="150000"/>
              </a:lnSpc>
            </a:pPr>
            <a:r>
              <a:rPr lang="en-US" dirty="0"/>
              <a:t>Follow-through is key, but the </a:t>
            </a:r>
            <a:r>
              <a:rPr lang="en-US" i="1" dirty="0"/>
              <a:t>LPA</a:t>
            </a:r>
            <a:r>
              <a:rPr lang="en-US" dirty="0"/>
              <a:t> sets the stage for profound improvements in access to legal services with four major reforms:</a:t>
            </a:r>
            <a:br>
              <a:rPr lang="en-US" dirty="0"/>
            </a:br>
            <a:endParaRPr lang="en-US" dirty="0"/>
          </a:p>
          <a:p>
            <a:pPr marL="800100" lvl="1" indent="-457200">
              <a:lnSpc>
                <a:spcPct val="150000"/>
              </a:lnSpc>
              <a:buFont typeface="+mj-lt"/>
              <a:buAutoNum type="arabicPeriod"/>
            </a:pPr>
            <a:r>
              <a:rPr lang="en-US" dirty="0"/>
              <a:t>Centering the public’s interest in access to legal services</a:t>
            </a:r>
          </a:p>
          <a:p>
            <a:pPr marL="800100" lvl="1" indent="-457200">
              <a:lnSpc>
                <a:spcPct val="150000"/>
              </a:lnSpc>
              <a:buFont typeface="+mj-lt"/>
              <a:buAutoNum type="arabicPeriod"/>
            </a:pPr>
            <a:endParaRPr lang="en-US" dirty="0"/>
          </a:p>
          <a:p>
            <a:pPr marL="800100" lvl="1" indent="-457200">
              <a:lnSpc>
                <a:spcPct val="150000"/>
              </a:lnSpc>
              <a:buFont typeface="+mj-lt"/>
              <a:buAutoNum type="arabicPeriod"/>
            </a:pPr>
            <a:r>
              <a:rPr lang="en-US" dirty="0"/>
              <a:t>Compelling collaboration between different types of public-centered legal professionals</a:t>
            </a:r>
            <a:br>
              <a:rPr lang="en-US" dirty="0"/>
            </a:br>
            <a:endParaRPr lang="en-US" dirty="0"/>
          </a:p>
          <a:p>
            <a:pPr marL="800100" lvl="1" indent="-457200">
              <a:lnSpc>
                <a:spcPct val="150000"/>
              </a:lnSpc>
              <a:buFont typeface="+mj-lt"/>
              <a:buAutoNum type="arabicPeriod"/>
            </a:pPr>
            <a:r>
              <a:rPr lang="en-US" dirty="0"/>
              <a:t>Regulating proportionately to risk of harm</a:t>
            </a:r>
            <a:br>
              <a:rPr lang="en-US" dirty="0"/>
            </a:br>
            <a:endParaRPr lang="en-US" dirty="0"/>
          </a:p>
          <a:p>
            <a:pPr marL="800100" lvl="1" indent="-457200">
              <a:lnSpc>
                <a:spcPct val="150000"/>
              </a:lnSpc>
              <a:buFont typeface="+mj-lt"/>
              <a:buAutoNum type="arabicPeriod"/>
            </a:pPr>
            <a:r>
              <a:rPr lang="en-US" dirty="0"/>
              <a:t>Measuring and reporting on outcomes with public accountability</a:t>
            </a:r>
            <a:br>
              <a:rPr lang="en-US" u="sng" dirty="0"/>
            </a:br>
            <a:endParaRPr lang="en-US" u="sng"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816548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Locator-Medium" panose="02000500030000020004" pitchFamily="2" charset="77"/>
              </a:rPr>
              <a:t> Centering the Public Interest in </a:t>
            </a:r>
            <a:br>
              <a:rPr lang="en-US" dirty="0">
                <a:latin typeface="Locator-Medium" panose="02000500030000020004" pitchFamily="2" charset="77"/>
              </a:rPr>
            </a:br>
            <a:r>
              <a:rPr lang="en-US" dirty="0">
                <a:latin typeface="Locator-Medium" panose="02000500030000020004" pitchFamily="2" charset="77"/>
              </a:rPr>
              <a:t>Access to Legal Services</a:t>
            </a:r>
            <a:endParaRPr lang="en-US" i="1" dirty="0">
              <a:latin typeface="Locator-MediumItalic" panose="02000500030000020004" pitchFamily="2" charset="77"/>
            </a:endParaRPr>
          </a:p>
        </p:txBody>
      </p:sp>
      <p:sp>
        <p:nvSpPr>
          <p:cNvPr id="3" name="Content Placeholder 2"/>
          <p:cNvSpPr>
            <a:spLocks noGrp="1"/>
          </p:cNvSpPr>
          <p:nvPr>
            <p:ph idx="1"/>
          </p:nvPr>
        </p:nvSpPr>
        <p:spPr>
          <a:xfrm>
            <a:off x="628650" y="1557996"/>
            <a:ext cx="7886700" cy="4351338"/>
          </a:xfrm>
        </p:spPr>
        <p:txBody>
          <a:bodyPr>
            <a:normAutofit fontScale="92500" lnSpcReduction="10000"/>
          </a:bodyPr>
          <a:lstStyle/>
          <a:p>
            <a:pPr marL="457200" indent="-457200">
              <a:buFont typeface="+mj-lt"/>
              <a:buAutoNum type="arabicPeriod"/>
            </a:pPr>
            <a:endParaRPr lang="en-US" dirty="0"/>
          </a:p>
          <a:p>
            <a:pPr lvl="1">
              <a:lnSpc>
                <a:spcPct val="150000"/>
              </a:lnSpc>
            </a:pPr>
            <a:r>
              <a:rPr lang="en-US" dirty="0"/>
              <a:t>The </a:t>
            </a:r>
            <a:r>
              <a:rPr lang="en-US" i="1" dirty="0"/>
              <a:t>LPA</a:t>
            </a:r>
            <a:r>
              <a:rPr lang="en-US" dirty="0"/>
              <a:t> requires the new regulator to consider several “guiding principles” in its decision making</a:t>
            </a:r>
          </a:p>
          <a:p>
            <a:pPr lvl="1">
              <a:lnSpc>
                <a:spcPct val="150000"/>
              </a:lnSpc>
            </a:pPr>
            <a:endParaRPr lang="en-US" dirty="0"/>
          </a:p>
          <a:p>
            <a:pPr lvl="1">
              <a:lnSpc>
                <a:spcPct val="150000"/>
              </a:lnSpc>
            </a:pPr>
            <a:r>
              <a:rPr lang="en-US" dirty="0"/>
              <a:t>The first guiding principle is “facilitating access to legal services” which will focus the regulator’s attention on how its regulation of the legal professions impacts the public’s access to justice</a:t>
            </a:r>
          </a:p>
          <a:p>
            <a:pPr lvl="1">
              <a:lnSpc>
                <a:spcPct val="150000"/>
              </a:lnSpc>
            </a:pPr>
            <a:endParaRPr lang="en-US" dirty="0"/>
          </a:p>
          <a:p>
            <a:pPr lvl="1">
              <a:lnSpc>
                <a:spcPct val="150000"/>
              </a:lnSpc>
            </a:pPr>
            <a:r>
              <a:rPr lang="en-US" dirty="0"/>
              <a:t>Explicit emphasis on the importance of access to legal services (missing from the current </a:t>
            </a:r>
            <a:r>
              <a:rPr lang="en-US" i="1" dirty="0"/>
              <a:t>LPA</a:t>
            </a:r>
            <a:r>
              <a:rPr lang="en-US" dirty="0"/>
              <a:t>) will foster a more public-centered (rather than lawyer-centered) approach to regulation</a:t>
            </a:r>
          </a:p>
          <a:p>
            <a:pPr lvl="1"/>
            <a:endParaRPr lang="en-US" dirty="0"/>
          </a:p>
          <a:p>
            <a:pPr lvl="1"/>
            <a:endParaRPr lang="en-US" dirty="0"/>
          </a:p>
          <a:p>
            <a:endParaRPr lang="en-US" dirty="0"/>
          </a:p>
        </p:txBody>
      </p:sp>
    </p:spTree>
    <p:extLst>
      <p:ext uri="{BB962C8B-B14F-4D97-AF65-F5344CB8AC3E}">
        <p14:creationId xmlns:p14="http://schemas.microsoft.com/office/powerpoint/2010/main" val="2468500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atin typeface="Locator-Medium" panose="02000500030000020004" pitchFamily="2" charset="77"/>
              </a:rPr>
              <a:t> “What gets measured gets managed.”</a:t>
            </a:r>
            <a:endParaRPr lang="en-US" i="1" dirty="0">
              <a:latin typeface="Locator-MediumItalic" panose="02000500030000020004" pitchFamily="2" charset="77"/>
            </a:endParaRPr>
          </a:p>
        </p:txBody>
      </p:sp>
      <p:sp>
        <p:nvSpPr>
          <p:cNvPr id="3" name="Content Placeholder 2"/>
          <p:cNvSpPr>
            <a:spLocks noGrp="1"/>
          </p:cNvSpPr>
          <p:nvPr>
            <p:ph idx="1"/>
          </p:nvPr>
        </p:nvSpPr>
        <p:spPr>
          <a:xfrm>
            <a:off x="628650" y="1557996"/>
            <a:ext cx="7886700" cy="4351338"/>
          </a:xfrm>
        </p:spPr>
        <p:txBody>
          <a:bodyPr>
            <a:normAutofit/>
          </a:bodyPr>
          <a:lstStyle/>
          <a:p>
            <a:pPr marL="457200" indent="-457200">
              <a:buFont typeface="+mj-lt"/>
              <a:buAutoNum type="arabicPeriod"/>
            </a:pPr>
            <a:endParaRPr lang="en-US" dirty="0"/>
          </a:p>
          <a:p>
            <a:pPr lvl="1">
              <a:lnSpc>
                <a:spcPct val="150000"/>
              </a:lnSpc>
            </a:pPr>
            <a:r>
              <a:rPr lang="en-US" dirty="0"/>
              <a:t>New regulator required to publish annual performance reports, and to commission regular independent reviews of progress it makes in facilitating access to legal services</a:t>
            </a:r>
            <a:br>
              <a:rPr lang="en-US" dirty="0"/>
            </a:br>
            <a:endParaRPr lang="en-US" dirty="0"/>
          </a:p>
          <a:p>
            <a:pPr lvl="1">
              <a:lnSpc>
                <a:spcPct val="150000"/>
              </a:lnSpc>
            </a:pPr>
            <a:r>
              <a:rPr lang="en-US" dirty="0"/>
              <a:t>Directors must measure progress they make in advancing access to justice, and frame strategic objectives accordingly</a:t>
            </a:r>
            <a:br>
              <a:rPr lang="en-US" dirty="0"/>
            </a:br>
            <a:endParaRPr lang="en-US" dirty="0"/>
          </a:p>
          <a:p>
            <a:pPr lvl="1">
              <a:lnSpc>
                <a:spcPct val="150000"/>
              </a:lnSpc>
            </a:pPr>
            <a:r>
              <a:rPr lang="en-US" dirty="0"/>
              <a:t>Reports and reviews will also redirect the regulator’s main accountability to the public (as opposed to electoral constituents), and spur real action</a:t>
            </a:r>
          </a:p>
        </p:txBody>
      </p:sp>
    </p:spTree>
    <p:extLst>
      <p:ext uri="{BB962C8B-B14F-4D97-AF65-F5344CB8AC3E}">
        <p14:creationId xmlns:p14="http://schemas.microsoft.com/office/powerpoint/2010/main" val="3970068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2069</TotalTime>
  <Words>1267</Words>
  <Application>Microsoft Office PowerPoint</Application>
  <PresentationFormat>On-screen Show (4:3)</PresentationFormat>
  <Paragraphs>108</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Aptos Display</vt:lpstr>
      <vt:lpstr>Arial</vt:lpstr>
      <vt:lpstr>Locator</vt:lpstr>
      <vt:lpstr>Locator-Medium</vt:lpstr>
      <vt:lpstr>Locator-MediumItalic</vt:lpstr>
      <vt:lpstr>Office Theme</vt:lpstr>
      <vt:lpstr>Roads to Revival Six Years Later:  Access to Justice, Lawyer Independence,  and Sectoral Accountability</vt:lpstr>
      <vt:lpstr> Fully Implemented Priority Recommendations</vt:lpstr>
      <vt:lpstr> Partially Implemented Priority Recommendations</vt:lpstr>
      <vt:lpstr>Priority Recommendations Not Yet Implemented</vt:lpstr>
      <vt:lpstr> Widening Crisis in Access to Legal Services</vt:lpstr>
      <vt:lpstr> Government Rationale for  Introducing the Legal Professions Act</vt:lpstr>
      <vt:lpstr> Will the LPA increase access to justice?</vt:lpstr>
      <vt:lpstr> Centering the Public Interest in  Access to Legal Services</vt:lpstr>
      <vt:lpstr> “What gets measured gets managed.”</vt:lpstr>
      <vt:lpstr> Will the LPA result in the (unconstitutional)loss of  lawyer independence?</vt:lpstr>
      <vt:lpstr> Lawyer Independence (continued)</vt:lpstr>
      <vt:lpstr> Opportunity to Strengthen Sectoral Accountability  Around Access to Justice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Pondering The future of  legal practice</dc:title>
  <dc:creator>Jamie Maclaren</dc:creator>
  <cp:lastModifiedBy>Marnie Essery</cp:lastModifiedBy>
  <cp:revision>22</cp:revision>
  <dcterms:created xsi:type="dcterms:W3CDTF">2021-12-01T04:20:13Z</dcterms:created>
  <dcterms:modified xsi:type="dcterms:W3CDTF">2025-04-24T21:00:24Z</dcterms:modified>
</cp:coreProperties>
</file>