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65" r:id="rId3"/>
    <p:sldId id="257" r:id="rId4"/>
    <p:sldId id="338" r:id="rId5"/>
    <p:sldId id="297" r:id="rId6"/>
    <p:sldId id="343" r:id="rId7"/>
    <p:sldId id="354" r:id="rId8"/>
    <p:sldId id="259" r:id="rId9"/>
    <p:sldId id="287" r:id="rId10"/>
    <p:sldId id="282" r:id="rId11"/>
    <p:sldId id="288" r:id="rId12"/>
    <p:sldId id="290" r:id="rId13"/>
    <p:sldId id="293" r:id="rId14"/>
    <p:sldId id="260" r:id="rId15"/>
    <p:sldId id="357" r:id="rId16"/>
    <p:sldId id="362" r:id="rId17"/>
    <p:sldId id="368" r:id="rId18"/>
    <p:sldId id="366" r:id="rId19"/>
    <p:sldId id="359" r:id="rId20"/>
    <p:sldId id="367" r:id="rId21"/>
    <p:sldId id="360" r:id="rId22"/>
    <p:sldId id="355" r:id="rId23"/>
    <p:sldId id="308" r:id="rId24"/>
    <p:sldId id="328" r:id="rId25"/>
    <p:sldId id="353" r:id="rId26"/>
    <p:sldId id="352" r:id="rId27"/>
    <p:sldId id="369" r:id="rId28"/>
    <p:sldId id="370" r:id="rId29"/>
    <p:sldId id="35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D8F6"/>
    <a:srgbClr val="920000"/>
    <a:srgbClr val="297BDF"/>
    <a:srgbClr val="8DBAE3"/>
    <a:srgbClr val="78ADDE"/>
    <a:srgbClr val="68A4DA"/>
    <a:srgbClr val="5DBDFF"/>
    <a:srgbClr val="2F5395"/>
    <a:srgbClr val="4E92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A41BC3-7316-4CDE-A99C-C7D0222EE28F}" v="21" dt="2023-10-26T17:23:02.9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66" d="100"/>
          <a:sy n="66" d="100"/>
        </p:scale>
        <p:origin x="333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Warburton" userId="db7a6bff096254a2" providerId="LiveId" clId="{52A41BC3-7316-4CDE-A99C-C7D0222EE28F}"/>
    <pc:docChg chg="undo custSel addSld delSld modSld sldOrd">
      <pc:chgData name="William Warburton" userId="db7a6bff096254a2" providerId="LiveId" clId="{52A41BC3-7316-4CDE-A99C-C7D0222EE28F}" dt="2023-10-26T17:25:02.537" v="600" actId="6549"/>
      <pc:docMkLst>
        <pc:docMk/>
      </pc:docMkLst>
      <pc:sldChg chg="modSp mod">
        <pc:chgData name="William Warburton" userId="db7a6bff096254a2" providerId="LiveId" clId="{52A41BC3-7316-4CDE-A99C-C7D0222EE28F}" dt="2023-10-21T17:39:05.281" v="54" actId="20577"/>
        <pc:sldMkLst>
          <pc:docMk/>
          <pc:sldMk cId="2351913875" sldId="256"/>
        </pc:sldMkLst>
        <pc:spChg chg="mod">
          <ac:chgData name="William Warburton" userId="db7a6bff096254a2" providerId="LiveId" clId="{52A41BC3-7316-4CDE-A99C-C7D0222EE28F}" dt="2023-10-21T17:39:05.281" v="54" actId="20577"/>
          <ac:spMkLst>
            <pc:docMk/>
            <pc:sldMk cId="2351913875" sldId="256"/>
            <ac:spMk id="3" creationId="{D6D17099-C659-30C7-1D63-B8B6915168CF}"/>
          </ac:spMkLst>
        </pc:spChg>
      </pc:sldChg>
      <pc:sldChg chg="modSp mod">
        <pc:chgData name="William Warburton" userId="db7a6bff096254a2" providerId="LiveId" clId="{52A41BC3-7316-4CDE-A99C-C7D0222EE28F}" dt="2023-10-25T14:29:38.018" v="238" actId="6549"/>
        <pc:sldMkLst>
          <pc:docMk/>
          <pc:sldMk cId="1049683854" sldId="257"/>
        </pc:sldMkLst>
        <pc:spChg chg="mod">
          <ac:chgData name="William Warburton" userId="db7a6bff096254a2" providerId="LiveId" clId="{52A41BC3-7316-4CDE-A99C-C7D0222EE28F}" dt="2023-10-25T14:29:38.018" v="238" actId="6549"/>
          <ac:spMkLst>
            <pc:docMk/>
            <pc:sldMk cId="1049683854" sldId="257"/>
            <ac:spMk id="3" creationId="{6B24D179-60EE-DAC7-6F94-2DC2BED7D2F8}"/>
          </ac:spMkLst>
        </pc:spChg>
      </pc:sldChg>
      <pc:sldChg chg="mod modShow">
        <pc:chgData name="William Warburton" userId="db7a6bff096254a2" providerId="LiveId" clId="{52A41BC3-7316-4CDE-A99C-C7D0222EE28F}" dt="2023-10-25T16:15:24.003" v="280" actId="729"/>
        <pc:sldMkLst>
          <pc:docMk/>
          <pc:sldMk cId="1105467599" sldId="259"/>
        </pc:sldMkLst>
      </pc:sldChg>
      <pc:sldChg chg="modSp mod">
        <pc:chgData name="William Warburton" userId="db7a6bff096254a2" providerId="LiveId" clId="{52A41BC3-7316-4CDE-A99C-C7D0222EE28F}" dt="2023-10-26T15:25:22.235" v="369" actId="20577"/>
        <pc:sldMkLst>
          <pc:docMk/>
          <pc:sldMk cId="2756796548" sldId="287"/>
        </pc:sldMkLst>
        <pc:spChg chg="mod">
          <ac:chgData name="William Warburton" userId="db7a6bff096254a2" providerId="LiveId" clId="{52A41BC3-7316-4CDE-A99C-C7D0222EE28F}" dt="2023-10-26T15:25:22.235" v="369" actId="20577"/>
          <ac:spMkLst>
            <pc:docMk/>
            <pc:sldMk cId="2756796548" sldId="287"/>
            <ac:spMk id="10" creationId="{07CC974E-09A2-C07E-6487-497B1C13D588}"/>
          </ac:spMkLst>
        </pc:spChg>
      </pc:sldChg>
      <pc:sldChg chg="modSp mod">
        <pc:chgData name="William Warburton" userId="db7a6bff096254a2" providerId="LiveId" clId="{52A41BC3-7316-4CDE-A99C-C7D0222EE28F}" dt="2023-10-26T15:27:12.549" v="389" actId="12788"/>
        <pc:sldMkLst>
          <pc:docMk/>
          <pc:sldMk cId="2574669654" sldId="290"/>
        </pc:sldMkLst>
        <pc:spChg chg="mod">
          <ac:chgData name="William Warburton" userId="db7a6bff096254a2" providerId="LiveId" clId="{52A41BC3-7316-4CDE-A99C-C7D0222EE28F}" dt="2023-10-26T15:27:12.549" v="389" actId="12788"/>
          <ac:spMkLst>
            <pc:docMk/>
            <pc:sldMk cId="2574669654" sldId="290"/>
            <ac:spMk id="2" creationId="{947D0265-081C-5046-7856-1053E61765D7}"/>
          </ac:spMkLst>
        </pc:spChg>
      </pc:sldChg>
      <pc:sldChg chg="modSp mod modShow">
        <pc:chgData name="William Warburton" userId="db7a6bff096254a2" providerId="LiveId" clId="{52A41BC3-7316-4CDE-A99C-C7D0222EE28F}" dt="2023-10-26T17:23:47.502" v="534" actId="729"/>
        <pc:sldMkLst>
          <pc:docMk/>
          <pc:sldMk cId="156580733" sldId="351"/>
        </pc:sldMkLst>
        <pc:spChg chg="mod">
          <ac:chgData name="William Warburton" userId="db7a6bff096254a2" providerId="LiveId" clId="{52A41BC3-7316-4CDE-A99C-C7D0222EE28F}" dt="2023-10-26T16:51:51.891" v="510" actId="20577"/>
          <ac:spMkLst>
            <pc:docMk/>
            <pc:sldMk cId="156580733" sldId="351"/>
            <ac:spMk id="3" creationId="{CCF752BB-A33E-EF48-4231-D6F02432032C}"/>
          </ac:spMkLst>
        </pc:spChg>
      </pc:sldChg>
      <pc:sldChg chg="add mod modShow">
        <pc:chgData name="William Warburton" userId="db7a6bff096254a2" providerId="LiveId" clId="{52A41BC3-7316-4CDE-A99C-C7D0222EE28F}" dt="2023-10-26T16:49:30.590" v="484" actId="729"/>
        <pc:sldMkLst>
          <pc:docMk/>
          <pc:sldMk cId="3269031539" sldId="352"/>
        </pc:sldMkLst>
      </pc:sldChg>
      <pc:sldChg chg="add">
        <pc:chgData name="William Warburton" userId="db7a6bff096254a2" providerId="LiveId" clId="{52A41BC3-7316-4CDE-A99C-C7D0222EE28F}" dt="2023-10-26T16:45:17.713" v="478"/>
        <pc:sldMkLst>
          <pc:docMk/>
          <pc:sldMk cId="4278685951" sldId="353"/>
        </pc:sldMkLst>
      </pc:sldChg>
      <pc:sldChg chg="modSp mod">
        <pc:chgData name="William Warburton" userId="db7a6bff096254a2" providerId="LiveId" clId="{52A41BC3-7316-4CDE-A99C-C7D0222EE28F}" dt="2023-10-26T17:17:35.445" v="517" actId="20577"/>
        <pc:sldMkLst>
          <pc:docMk/>
          <pc:sldMk cId="1666354447" sldId="355"/>
        </pc:sldMkLst>
        <pc:spChg chg="mod">
          <ac:chgData name="William Warburton" userId="db7a6bff096254a2" providerId="LiveId" clId="{52A41BC3-7316-4CDE-A99C-C7D0222EE28F}" dt="2023-10-26T17:17:35.445" v="517" actId="20577"/>
          <ac:spMkLst>
            <pc:docMk/>
            <pc:sldMk cId="1666354447" sldId="355"/>
            <ac:spMk id="4" creationId="{FF7E515D-CC1D-C5EF-8831-B8917A0E65EB}"/>
          </ac:spMkLst>
        </pc:spChg>
      </pc:sldChg>
      <pc:sldChg chg="del">
        <pc:chgData name="William Warburton" userId="db7a6bff096254a2" providerId="LiveId" clId="{52A41BC3-7316-4CDE-A99C-C7D0222EE28F}" dt="2023-10-26T16:45:55.312" v="481" actId="47"/>
        <pc:sldMkLst>
          <pc:docMk/>
          <pc:sldMk cId="1213192371" sldId="356"/>
        </pc:sldMkLst>
      </pc:sldChg>
      <pc:sldChg chg="addSp delSp modSp new mod ord modAnim">
        <pc:chgData name="William Warburton" userId="db7a6bff096254a2" providerId="LiveId" clId="{52A41BC3-7316-4CDE-A99C-C7D0222EE28F}" dt="2023-10-25T16:05:44.667" v="279"/>
        <pc:sldMkLst>
          <pc:docMk/>
          <pc:sldMk cId="1863668518" sldId="357"/>
        </pc:sldMkLst>
        <pc:spChg chg="del">
          <ac:chgData name="William Warburton" userId="db7a6bff096254a2" providerId="LiveId" clId="{52A41BC3-7316-4CDE-A99C-C7D0222EE28F}" dt="2023-10-21T18:17:49.743" v="58" actId="478"/>
          <ac:spMkLst>
            <pc:docMk/>
            <pc:sldMk cId="1863668518" sldId="357"/>
            <ac:spMk id="2" creationId="{39DD2CF4-5863-D366-087F-3FFB759BE0E7}"/>
          </ac:spMkLst>
        </pc:spChg>
        <pc:spChg chg="del">
          <ac:chgData name="William Warburton" userId="db7a6bff096254a2" providerId="LiveId" clId="{52A41BC3-7316-4CDE-A99C-C7D0222EE28F}" dt="2023-10-21T18:17:35.809" v="56" actId="478"/>
          <ac:spMkLst>
            <pc:docMk/>
            <pc:sldMk cId="1863668518" sldId="357"/>
            <ac:spMk id="3" creationId="{6465F45B-F926-3E29-10D2-2FBA745AA7E2}"/>
          </ac:spMkLst>
        </pc:spChg>
        <pc:spChg chg="add mod">
          <ac:chgData name="William Warburton" userId="db7a6bff096254a2" providerId="LiveId" clId="{52A41BC3-7316-4CDE-A99C-C7D0222EE28F}" dt="2023-10-21T18:42:24.676" v="85" actId="313"/>
          <ac:spMkLst>
            <pc:docMk/>
            <pc:sldMk cId="1863668518" sldId="357"/>
            <ac:spMk id="6" creationId="{80697780-C17A-672A-D7D9-E1FB5C7FE8C9}"/>
          </ac:spMkLst>
        </pc:spChg>
        <pc:picChg chg="add mod">
          <ac:chgData name="William Warburton" userId="db7a6bff096254a2" providerId="LiveId" clId="{52A41BC3-7316-4CDE-A99C-C7D0222EE28F}" dt="2023-10-21T18:39:20.989" v="60" actId="1076"/>
          <ac:picMkLst>
            <pc:docMk/>
            <pc:sldMk cId="1863668518" sldId="357"/>
            <ac:picMk id="5" creationId="{F7A792F5-FC95-6862-1FAE-3A88339FC021}"/>
          </ac:picMkLst>
        </pc:picChg>
      </pc:sldChg>
      <pc:sldChg chg="addSp delSp modSp new del mod">
        <pc:chgData name="William Warburton" userId="db7a6bff096254a2" providerId="LiveId" clId="{52A41BC3-7316-4CDE-A99C-C7D0222EE28F}" dt="2023-10-26T16:45:38.569" v="480" actId="47"/>
        <pc:sldMkLst>
          <pc:docMk/>
          <pc:sldMk cId="3361011485" sldId="358"/>
        </pc:sldMkLst>
        <pc:spChg chg="del">
          <ac:chgData name="William Warburton" userId="db7a6bff096254a2" providerId="LiveId" clId="{52A41BC3-7316-4CDE-A99C-C7D0222EE28F}" dt="2023-10-21T18:46:49.003" v="88" actId="478"/>
          <ac:spMkLst>
            <pc:docMk/>
            <pc:sldMk cId="3361011485" sldId="358"/>
            <ac:spMk id="2" creationId="{D18268F4-90A7-7840-F806-A277A4A0CF51}"/>
          </ac:spMkLst>
        </pc:spChg>
        <pc:spChg chg="del">
          <ac:chgData name="William Warburton" userId="db7a6bff096254a2" providerId="LiveId" clId="{52A41BC3-7316-4CDE-A99C-C7D0222EE28F}" dt="2023-10-21T18:46:44.907" v="87" actId="478"/>
          <ac:spMkLst>
            <pc:docMk/>
            <pc:sldMk cId="3361011485" sldId="358"/>
            <ac:spMk id="3" creationId="{A3508BE1-1001-91FB-83A4-FA547132B3E6}"/>
          </ac:spMkLst>
        </pc:spChg>
        <pc:picChg chg="add mod">
          <ac:chgData name="William Warburton" userId="db7a6bff096254a2" providerId="LiveId" clId="{52A41BC3-7316-4CDE-A99C-C7D0222EE28F}" dt="2023-10-21T18:46:49.856" v="89"/>
          <ac:picMkLst>
            <pc:docMk/>
            <pc:sldMk cId="3361011485" sldId="358"/>
            <ac:picMk id="5" creationId="{7EB673BD-C1F5-D785-C0D4-153F62EF6671}"/>
          </ac:picMkLst>
        </pc:picChg>
      </pc:sldChg>
      <pc:sldChg chg="addSp delSp modSp new mod chgLayout">
        <pc:chgData name="William Warburton" userId="db7a6bff096254a2" providerId="LiveId" clId="{52A41BC3-7316-4CDE-A99C-C7D0222EE28F}" dt="2023-10-26T13:33:59.562" v="340" actId="12788"/>
        <pc:sldMkLst>
          <pc:docMk/>
          <pc:sldMk cId="3302576931" sldId="359"/>
        </pc:sldMkLst>
        <pc:spChg chg="del">
          <ac:chgData name="William Warburton" userId="db7a6bff096254a2" providerId="LiveId" clId="{52A41BC3-7316-4CDE-A99C-C7D0222EE28F}" dt="2023-10-23T14:50:40.877" v="92" actId="478"/>
          <ac:spMkLst>
            <pc:docMk/>
            <pc:sldMk cId="3302576931" sldId="359"/>
            <ac:spMk id="2" creationId="{1F116356-0699-D444-57D1-245EC5A85AB5}"/>
          </ac:spMkLst>
        </pc:spChg>
        <pc:spChg chg="add mod ord">
          <ac:chgData name="William Warburton" userId="db7a6bff096254a2" providerId="LiveId" clId="{52A41BC3-7316-4CDE-A99C-C7D0222EE28F}" dt="2023-10-26T13:33:59.562" v="340" actId="12788"/>
          <ac:spMkLst>
            <pc:docMk/>
            <pc:sldMk cId="3302576931" sldId="359"/>
            <ac:spMk id="2" creationId="{3E917801-4D82-D9CD-5C57-BE85B100A5DD}"/>
          </ac:spMkLst>
        </pc:spChg>
        <pc:spChg chg="add del mod ord">
          <ac:chgData name="William Warburton" userId="db7a6bff096254a2" providerId="LiveId" clId="{52A41BC3-7316-4CDE-A99C-C7D0222EE28F}" dt="2023-10-26T13:32:46.288" v="329" actId="478"/>
          <ac:spMkLst>
            <pc:docMk/>
            <pc:sldMk cId="3302576931" sldId="359"/>
            <ac:spMk id="3" creationId="{1899F387-9296-BA3A-1C41-78651430C71B}"/>
          </ac:spMkLst>
        </pc:spChg>
        <pc:spChg chg="del">
          <ac:chgData name="William Warburton" userId="db7a6bff096254a2" providerId="LiveId" clId="{52A41BC3-7316-4CDE-A99C-C7D0222EE28F}" dt="2023-10-23T14:50:42.523" v="93" actId="478"/>
          <ac:spMkLst>
            <pc:docMk/>
            <pc:sldMk cId="3302576931" sldId="359"/>
            <ac:spMk id="3" creationId="{4645E889-F3AE-452E-6FCA-B3AB9FC3517B}"/>
          </ac:spMkLst>
        </pc:spChg>
        <pc:picChg chg="add mod">
          <ac:chgData name="William Warburton" userId="db7a6bff096254a2" providerId="LiveId" clId="{52A41BC3-7316-4CDE-A99C-C7D0222EE28F}" dt="2023-10-26T13:32:29.472" v="327" actId="14100"/>
          <ac:picMkLst>
            <pc:docMk/>
            <pc:sldMk cId="3302576931" sldId="359"/>
            <ac:picMk id="5" creationId="{48B2705A-D546-C1FE-EF16-D55FEB47D06C}"/>
          </ac:picMkLst>
        </pc:picChg>
      </pc:sldChg>
      <pc:sldChg chg="addSp delSp modSp new mod ord modAnim">
        <pc:chgData name="William Warburton" userId="db7a6bff096254a2" providerId="LiveId" clId="{52A41BC3-7316-4CDE-A99C-C7D0222EE28F}" dt="2023-10-26T16:31:02.751" v="476"/>
        <pc:sldMkLst>
          <pc:docMk/>
          <pc:sldMk cId="1932020779" sldId="360"/>
        </pc:sldMkLst>
        <pc:spChg chg="del">
          <ac:chgData name="William Warburton" userId="db7a6bff096254a2" providerId="LiveId" clId="{52A41BC3-7316-4CDE-A99C-C7D0222EE28F}" dt="2023-10-23T15:36:27.705" v="99" actId="478"/>
          <ac:spMkLst>
            <pc:docMk/>
            <pc:sldMk cId="1932020779" sldId="360"/>
            <ac:spMk id="2" creationId="{FA9066B1-A339-3D9F-27BB-A4D78F1A447A}"/>
          </ac:spMkLst>
        </pc:spChg>
        <pc:spChg chg="del">
          <ac:chgData name="William Warburton" userId="db7a6bff096254a2" providerId="LiveId" clId="{52A41BC3-7316-4CDE-A99C-C7D0222EE28F}" dt="2023-10-23T15:36:23.859" v="98" actId="22"/>
          <ac:spMkLst>
            <pc:docMk/>
            <pc:sldMk cId="1932020779" sldId="360"/>
            <ac:spMk id="3" creationId="{C9B7689C-80F6-3746-C560-F5C73894DFB8}"/>
          </ac:spMkLst>
        </pc:spChg>
        <pc:spChg chg="add mod">
          <ac:chgData name="William Warburton" userId="db7a6bff096254a2" providerId="LiveId" clId="{52A41BC3-7316-4CDE-A99C-C7D0222EE28F}" dt="2023-10-26T16:30:50.333" v="475" actId="1076"/>
          <ac:spMkLst>
            <pc:docMk/>
            <pc:sldMk cId="1932020779" sldId="360"/>
            <ac:spMk id="6" creationId="{07058F23-32F7-48D8-7751-A10BB36C3C1B}"/>
          </ac:spMkLst>
        </pc:spChg>
        <pc:picChg chg="add mod ord">
          <ac:chgData name="William Warburton" userId="db7a6bff096254a2" providerId="LiveId" clId="{52A41BC3-7316-4CDE-A99C-C7D0222EE28F}" dt="2023-10-23T15:37:50.941" v="106" actId="1076"/>
          <ac:picMkLst>
            <pc:docMk/>
            <pc:sldMk cId="1932020779" sldId="360"/>
            <ac:picMk id="5" creationId="{B7236DE8-5122-7449-D739-C42B5A27B95F}"/>
          </ac:picMkLst>
        </pc:picChg>
      </pc:sldChg>
      <pc:sldChg chg="new del">
        <pc:chgData name="William Warburton" userId="db7a6bff096254a2" providerId="LiveId" clId="{52A41BC3-7316-4CDE-A99C-C7D0222EE28F}" dt="2023-10-25T16:04:40.052" v="243" actId="47"/>
        <pc:sldMkLst>
          <pc:docMk/>
          <pc:sldMk cId="3924559376" sldId="361"/>
        </pc:sldMkLst>
      </pc:sldChg>
      <pc:sldChg chg="modSp add mod">
        <pc:chgData name="William Warburton" userId="db7a6bff096254a2" providerId="LiveId" clId="{52A41BC3-7316-4CDE-A99C-C7D0222EE28F}" dt="2023-10-26T13:31:53.060" v="326"/>
        <pc:sldMkLst>
          <pc:docMk/>
          <pc:sldMk cId="919900194" sldId="362"/>
        </pc:sldMkLst>
        <pc:spChg chg="mod">
          <ac:chgData name="William Warburton" userId="db7a6bff096254a2" providerId="LiveId" clId="{52A41BC3-7316-4CDE-A99C-C7D0222EE28F}" dt="2023-10-26T13:31:53.060" v="326"/>
          <ac:spMkLst>
            <pc:docMk/>
            <pc:sldMk cId="919900194" sldId="362"/>
            <ac:spMk id="4" creationId="{FF7E515D-CC1D-C5EF-8831-B8917A0E65EB}"/>
          </ac:spMkLst>
        </pc:spChg>
      </pc:sldChg>
      <pc:sldChg chg="new del">
        <pc:chgData name="William Warburton" userId="db7a6bff096254a2" providerId="LiveId" clId="{52A41BC3-7316-4CDE-A99C-C7D0222EE28F}" dt="2023-10-25T17:07:43.692" v="291" actId="47"/>
        <pc:sldMkLst>
          <pc:docMk/>
          <pc:sldMk cId="2517395647" sldId="363"/>
        </pc:sldMkLst>
      </pc:sldChg>
      <pc:sldChg chg="add del">
        <pc:chgData name="William Warburton" userId="db7a6bff096254a2" providerId="LiveId" clId="{52A41BC3-7316-4CDE-A99C-C7D0222EE28F}" dt="2023-10-25T17:07:48.638" v="292" actId="47"/>
        <pc:sldMkLst>
          <pc:docMk/>
          <pc:sldMk cId="3554394195" sldId="364"/>
        </pc:sldMkLst>
      </pc:sldChg>
      <pc:sldChg chg="modSp add mod">
        <pc:chgData name="William Warburton" userId="db7a6bff096254a2" providerId="LiveId" clId="{52A41BC3-7316-4CDE-A99C-C7D0222EE28F}" dt="2023-10-25T17:09:54.468" v="325" actId="20577"/>
        <pc:sldMkLst>
          <pc:docMk/>
          <pc:sldMk cId="2599568079" sldId="365"/>
        </pc:sldMkLst>
        <pc:spChg chg="mod">
          <ac:chgData name="William Warburton" userId="db7a6bff096254a2" providerId="LiveId" clId="{52A41BC3-7316-4CDE-A99C-C7D0222EE28F}" dt="2023-10-25T17:09:54.468" v="325" actId="20577"/>
          <ac:spMkLst>
            <pc:docMk/>
            <pc:sldMk cId="2599568079" sldId="365"/>
            <ac:spMk id="4" creationId="{FF7E515D-CC1D-C5EF-8831-B8917A0E65EB}"/>
          </ac:spMkLst>
        </pc:spChg>
      </pc:sldChg>
      <pc:sldChg chg="addSp delSp modSp new mod ord modAnim modNotes">
        <pc:chgData name="William Warburton" userId="db7a6bff096254a2" providerId="LiveId" clId="{52A41BC3-7316-4CDE-A99C-C7D0222EE28F}" dt="2023-10-26T16:24:18.180" v="465"/>
        <pc:sldMkLst>
          <pc:docMk/>
          <pc:sldMk cId="2974263887" sldId="366"/>
        </pc:sldMkLst>
        <pc:spChg chg="del">
          <ac:chgData name="William Warburton" userId="db7a6bff096254a2" providerId="LiveId" clId="{52A41BC3-7316-4CDE-A99C-C7D0222EE28F}" dt="2023-10-26T15:23:56.150" v="350" actId="478"/>
          <ac:spMkLst>
            <pc:docMk/>
            <pc:sldMk cId="2974263887" sldId="366"/>
            <ac:spMk id="2" creationId="{848C50A8-E9C6-EF58-4931-93F9560E5B4E}"/>
          </ac:spMkLst>
        </pc:spChg>
        <pc:spChg chg="del">
          <ac:chgData name="William Warburton" userId="db7a6bff096254a2" providerId="LiveId" clId="{52A41BC3-7316-4CDE-A99C-C7D0222EE28F}" dt="2023-10-26T15:23:19.023" v="346" actId="22"/>
          <ac:spMkLst>
            <pc:docMk/>
            <pc:sldMk cId="2974263887" sldId="366"/>
            <ac:spMk id="3" creationId="{25459E4E-08F6-AC4F-BD15-750B6234E950}"/>
          </ac:spMkLst>
        </pc:spChg>
        <pc:spChg chg="add mod">
          <ac:chgData name="William Warburton" userId="db7a6bff096254a2" providerId="LiveId" clId="{52A41BC3-7316-4CDE-A99C-C7D0222EE28F}" dt="2023-10-26T16:02:21.629" v="462" actId="1076"/>
          <ac:spMkLst>
            <pc:docMk/>
            <pc:sldMk cId="2974263887" sldId="366"/>
            <ac:spMk id="6" creationId="{65FF23A6-0CE1-58B8-1CC0-5BF640EAE393}"/>
          </ac:spMkLst>
        </pc:spChg>
        <pc:picChg chg="add mod ord">
          <ac:chgData name="William Warburton" userId="db7a6bff096254a2" providerId="LiveId" clId="{52A41BC3-7316-4CDE-A99C-C7D0222EE28F}" dt="2023-10-26T15:23:52.585" v="349" actId="1076"/>
          <ac:picMkLst>
            <pc:docMk/>
            <pc:sldMk cId="2974263887" sldId="366"/>
            <ac:picMk id="5" creationId="{EA5FC11B-46FD-8B28-2C7A-B506AAA11820}"/>
          </ac:picMkLst>
        </pc:picChg>
      </pc:sldChg>
      <pc:sldChg chg="modSp new mod">
        <pc:chgData name="William Warburton" userId="db7a6bff096254a2" providerId="LiveId" clId="{52A41BC3-7316-4CDE-A99C-C7D0222EE28F}" dt="2023-10-26T15:55:43.728" v="437" actId="12"/>
        <pc:sldMkLst>
          <pc:docMk/>
          <pc:sldMk cId="547000607" sldId="367"/>
        </pc:sldMkLst>
        <pc:spChg chg="mod">
          <ac:chgData name="William Warburton" userId="db7a6bff096254a2" providerId="LiveId" clId="{52A41BC3-7316-4CDE-A99C-C7D0222EE28F}" dt="2023-10-26T15:55:28.533" v="434" actId="20577"/>
          <ac:spMkLst>
            <pc:docMk/>
            <pc:sldMk cId="547000607" sldId="367"/>
            <ac:spMk id="2" creationId="{26F8F2AB-FDD8-ED02-08C6-BED346639BDD}"/>
          </ac:spMkLst>
        </pc:spChg>
        <pc:spChg chg="mod">
          <ac:chgData name="William Warburton" userId="db7a6bff096254a2" providerId="LiveId" clId="{52A41BC3-7316-4CDE-A99C-C7D0222EE28F}" dt="2023-10-26T15:55:43.728" v="437" actId="12"/>
          <ac:spMkLst>
            <pc:docMk/>
            <pc:sldMk cId="547000607" sldId="367"/>
            <ac:spMk id="3" creationId="{97CDBDB6-D3BE-D41A-808F-250ABA38E19F}"/>
          </ac:spMkLst>
        </pc:spChg>
      </pc:sldChg>
      <pc:sldChg chg="addSp delSp modSp new mod">
        <pc:chgData name="William Warburton" userId="db7a6bff096254a2" providerId="LiveId" clId="{52A41BC3-7316-4CDE-A99C-C7D0222EE28F}" dt="2023-10-26T16:25:42.844" v="470" actId="1076"/>
        <pc:sldMkLst>
          <pc:docMk/>
          <pc:sldMk cId="1301542526" sldId="368"/>
        </pc:sldMkLst>
        <pc:spChg chg="del">
          <ac:chgData name="William Warburton" userId="db7a6bff096254a2" providerId="LiveId" clId="{52A41BC3-7316-4CDE-A99C-C7D0222EE28F}" dt="2023-10-26T16:25:31.062" v="467" actId="478"/>
          <ac:spMkLst>
            <pc:docMk/>
            <pc:sldMk cId="1301542526" sldId="368"/>
            <ac:spMk id="2" creationId="{993A7B89-DA26-024F-A336-0EA4D15B84D0}"/>
          </ac:spMkLst>
        </pc:spChg>
        <pc:spChg chg="del">
          <ac:chgData name="William Warburton" userId="db7a6bff096254a2" providerId="LiveId" clId="{52A41BC3-7316-4CDE-A99C-C7D0222EE28F}" dt="2023-10-26T16:25:33.975" v="468" actId="478"/>
          <ac:spMkLst>
            <pc:docMk/>
            <pc:sldMk cId="1301542526" sldId="368"/>
            <ac:spMk id="3" creationId="{D2088DDF-2538-A7ED-D0B0-991EDC6C0062}"/>
          </ac:spMkLst>
        </pc:spChg>
        <pc:picChg chg="add mod">
          <ac:chgData name="William Warburton" userId="db7a6bff096254a2" providerId="LiveId" clId="{52A41BC3-7316-4CDE-A99C-C7D0222EE28F}" dt="2023-10-26T16:25:42.844" v="470" actId="1076"/>
          <ac:picMkLst>
            <pc:docMk/>
            <pc:sldMk cId="1301542526" sldId="368"/>
            <ac:picMk id="5" creationId="{D725E0BE-2C56-3C6E-06C1-0E696A305612}"/>
          </ac:picMkLst>
        </pc:picChg>
      </pc:sldChg>
      <pc:sldChg chg="modSp new mod">
        <pc:chgData name="William Warburton" userId="db7a6bff096254a2" providerId="LiveId" clId="{52A41BC3-7316-4CDE-A99C-C7D0222EE28F}" dt="2023-10-26T17:22:27.779" v="525" actId="20577"/>
        <pc:sldMkLst>
          <pc:docMk/>
          <pc:sldMk cId="466845570" sldId="369"/>
        </pc:sldMkLst>
        <pc:spChg chg="mod">
          <ac:chgData name="William Warburton" userId="db7a6bff096254a2" providerId="LiveId" clId="{52A41BC3-7316-4CDE-A99C-C7D0222EE28F}" dt="2023-10-26T17:22:27.779" v="525" actId="20577"/>
          <ac:spMkLst>
            <pc:docMk/>
            <pc:sldMk cId="466845570" sldId="369"/>
            <ac:spMk id="2" creationId="{6E4A1525-08B5-EA6B-A951-0E0ACFEA3C8B}"/>
          </ac:spMkLst>
        </pc:spChg>
      </pc:sldChg>
      <pc:sldChg chg="new del">
        <pc:chgData name="William Warburton" userId="db7a6bff096254a2" providerId="LiveId" clId="{52A41BC3-7316-4CDE-A99C-C7D0222EE28F}" dt="2023-10-26T16:45:20.361" v="479" actId="47"/>
        <pc:sldMkLst>
          <pc:docMk/>
          <pc:sldMk cId="3607715207" sldId="369"/>
        </pc:sldMkLst>
      </pc:sldChg>
      <pc:sldChg chg="modSp add mod">
        <pc:chgData name="William Warburton" userId="db7a6bff096254a2" providerId="LiveId" clId="{52A41BC3-7316-4CDE-A99C-C7D0222EE28F}" dt="2023-10-26T17:25:02.537" v="600" actId="6549"/>
        <pc:sldMkLst>
          <pc:docMk/>
          <pc:sldMk cId="4154280095" sldId="370"/>
        </pc:sldMkLst>
        <pc:spChg chg="mod">
          <ac:chgData name="William Warburton" userId="db7a6bff096254a2" providerId="LiveId" clId="{52A41BC3-7316-4CDE-A99C-C7D0222EE28F}" dt="2023-10-26T17:23:07.955" v="533" actId="20577"/>
          <ac:spMkLst>
            <pc:docMk/>
            <pc:sldMk cId="4154280095" sldId="370"/>
            <ac:spMk id="2" creationId="{553B78F8-9417-1EEA-B497-367555E62224}"/>
          </ac:spMkLst>
        </pc:spChg>
        <pc:spChg chg="mod">
          <ac:chgData name="William Warburton" userId="db7a6bff096254a2" providerId="LiveId" clId="{52A41BC3-7316-4CDE-A99C-C7D0222EE28F}" dt="2023-10-26T17:25:02.537" v="600" actId="6549"/>
          <ac:spMkLst>
            <pc:docMk/>
            <pc:sldMk cId="4154280095" sldId="370"/>
            <ac:spMk id="3" creationId="{6B24D179-60EE-DAC7-6F94-2DC2BED7D2F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db7a6bff096254a2/Documents/outcomes%20by%20measure%20of%20hs%20grad.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db7a6bff096254a2/Documents/table%20crime%20by%20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db7a6bff096254a2/Documents/table%20crime%20by%20ed.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db7a6bff096254a2/Documents/table%20crime%20by%20ed.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db7a6bff096254a2/Documents/table%20crime%20by%20ed.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db7a6bff096254a2/Documents/table%20crime%20by%20ed.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billw\Documents\poverty\Avg_texes_gr_1991_v1.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2F5395"/>
              </a:solidFill>
              <a:ln w="19050">
                <a:solidFill>
                  <a:schemeClr val="lt1"/>
                </a:solidFill>
              </a:ln>
              <a:effectLst/>
            </c:spPr>
            <c:extLst>
              <c:ext xmlns:c16="http://schemas.microsoft.com/office/drawing/2014/chart" uri="{C3380CC4-5D6E-409C-BE32-E72D297353CC}">
                <c16:uniqueId val="{00000001-36C4-490A-80CC-2E5C58874BC7}"/>
              </c:ext>
            </c:extLst>
          </c:dPt>
          <c:dPt>
            <c:idx val="1"/>
            <c:bubble3D val="0"/>
            <c:spPr>
              <a:solidFill>
                <a:srgbClr val="297BDF"/>
              </a:solidFill>
              <a:ln w="19050">
                <a:solidFill>
                  <a:schemeClr val="lt1"/>
                </a:solidFill>
              </a:ln>
              <a:effectLst/>
            </c:spPr>
            <c:extLst>
              <c:ext xmlns:c16="http://schemas.microsoft.com/office/drawing/2014/chart" uri="{C3380CC4-5D6E-409C-BE32-E72D297353CC}">
                <c16:uniqueId val="{00000003-36C4-490A-80CC-2E5C58874BC7}"/>
              </c:ext>
            </c:extLst>
          </c:dPt>
          <c:dPt>
            <c:idx val="2"/>
            <c:bubble3D val="0"/>
            <c:spPr>
              <a:solidFill>
                <a:srgbClr val="68A4DA"/>
              </a:solidFill>
              <a:ln w="19050">
                <a:solidFill>
                  <a:schemeClr val="lt1"/>
                </a:solidFill>
              </a:ln>
              <a:effectLst/>
            </c:spPr>
            <c:extLst>
              <c:ext xmlns:c16="http://schemas.microsoft.com/office/drawing/2014/chart" uri="{C3380CC4-5D6E-409C-BE32-E72D297353CC}">
                <c16:uniqueId val="{00000005-36C4-490A-80CC-2E5C58874BC7}"/>
              </c:ext>
            </c:extLst>
          </c:dPt>
          <c:dPt>
            <c:idx val="3"/>
            <c:bubble3D val="0"/>
            <c:spPr>
              <a:solidFill>
                <a:srgbClr val="8DBAE3"/>
              </a:solidFill>
              <a:ln w="19050">
                <a:solidFill>
                  <a:schemeClr val="lt1"/>
                </a:solidFill>
              </a:ln>
              <a:effectLst/>
            </c:spPr>
            <c:extLst>
              <c:ext xmlns:c16="http://schemas.microsoft.com/office/drawing/2014/chart" uri="{C3380CC4-5D6E-409C-BE32-E72D297353CC}">
                <c16:uniqueId val="{00000007-36C4-490A-80CC-2E5C58874BC7}"/>
              </c:ext>
            </c:extLst>
          </c:dPt>
          <c:dPt>
            <c:idx val="4"/>
            <c:bubble3D val="0"/>
            <c:spPr>
              <a:solidFill>
                <a:srgbClr val="C0D8F6"/>
              </a:solidFill>
              <a:ln w="19050">
                <a:solidFill>
                  <a:schemeClr val="lt1"/>
                </a:solidFill>
              </a:ln>
              <a:effectLst/>
            </c:spPr>
            <c:extLst>
              <c:ext xmlns:c16="http://schemas.microsoft.com/office/drawing/2014/chart" uri="{C3380CC4-5D6E-409C-BE32-E72D297353CC}">
                <c16:uniqueId val="{00000009-36C4-490A-80CC-2E5C58874BC7}"/>
              </c:ext>
            </c:extLst>
          </c:dPt>
          <c:dPt>
            <c:idx val="5"/>
            <c:bubble3D val="0"/>
            <c:explosion val="16"/>
            <c:spPr>
              <a:pattFill prst="dkUpDiag">
                <a:fgClr>
                  <a:srgbClr val="FF0000"/>
                </a:fgClr>
                <a:bgClr>
                  <a:schemeClr val="bg1"/>
                </a:bgClr>
              </a:pattFill>
              <a:ln w="19050">
                <a:solidFill>
                  <a:schemeClr val="lt1"/>
                </a:solidFill>
              </a:ln>
              <a:effectLst/>
            </c:spPr>
            <c:extLst>
              <c:ext xmlns:c16="http://schemas.microsoft.com/office/drawing/2014/chart" uri="{C3380CC4-5D6E-409C-BE32-E72D297353CC}">
                <c16:uniqueId val="{0000000B-36C4-490A-80CC-2E5C58874BC7}"/>
              </c:ext>
            </c:extLst>
          </c:dPt>
          <c:dPt>
            <c:idx val="6"/>
            <c:bubble3D val="0"/>
            <c:explosion val="15"/>
            <c:spPr>
              <a:pattFill prst="dkUpDiag">
                <a:fgClr>
                  <a:srgbClr val="920000"/>
                </a:fgClr>
                <a:bgClr>
                  <a:schemeClr val="bg1"/>
                </a:bgClr>
              </a:pattFill>
              <a:ln w="19050">
                <a:solidFill>
                  <a:schemeClr val="lt1"/>
                </a:solidFill>
              </a:ln>
              <a:effectLst/>
            </c:spPr>
            <c:extLst>
              <c:ext xmlns:c16="http://schemas.microsoft.com/office/drawing/2014/chart" uri="{C3380CC4-5D6E-409C-BE32-E72D297353CC}">
                <c16:uniqueId val="{0000000D-36C4-490A-80CC-2E5C58874BC7}"/>
              </c:ext>
            </c:extLst>
          </c:dPt>
          <c:dLbls>
            <c:dLbl>
              <c:idx val="0"/>
              <c:layout>
                <c:manualLayout>
                  <c:x val="-1.0008607212960567E-2"/>
                  <c:y val="6.2062090617625567E-3"/>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Graduated</a:t>
                    </a:r>
                    <a:r>
                      <a:rPr lang="en-US" sz="1600" baseline="0" dirty="0"/>
                      <a:t> </a:t>
                    </a:r>
                  </a:p>
                  <a:p>
                    <a:pPr>
                      <a:defRPr/>
                    </a:pPr>
                    <a:r>
                      <a:rPr lang="en-US" sz="1600" baseline="0" dirty="0"/>
                      <a:t>On Time</a:t>
                    </a:r>
                  </a:p>
                  <a:p>
                    <a:pPr>
                      <a:defRPr/>
                    </a:pPr>
                    <a:r>
                      <a:rPr lang="en-US" sz="1600" baseline="0" dirty="0"/>
                      <a:t>English 12 </a:t>
                    </a:r>
                  </a:p>
                  <a:p>
                    <a:pPr>
                      <a:defRPr/>
                    </a:pPr>
                    <a:r>
                      <a:rPr lang="en-US" sz="1600" baseline="0" dirty="0"/>
                      <a:t>GPA &gt; 3</a:t>
                    </a:r>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2559179938299281"/>
                      <c:h val="0.28605635510419491"/>
                    </c:manualLayout>
                  </c15:layout>
                  <c15:showDataLabelsRange val="0"/>
                </c:ext>
                <c:ext xmlns:c16="http://schemas.microsoft.com/office/drawing/2014/chart" uri="{C3380CC4-5D6E-409C-BE32-E72D297353CC}">
                  <c16:uniqueId val="{00000001-36C4-490A-80CC-2E5C58874BC7}"/>
                </c:ext>
              </c:extLst>
            </c:dLbl>
            <c:dLbl>
              <c:idx val="1"/>
              <c:layout>
                <c:manualLayout>
                  <c:x val="0.15720559523047609"/>
                  <c:y val="-2.2829530524691838E-3"/>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Graduated </a:t>
                    </a:r>
                  </a:p>
                  <a:p>
                    <a:pPr>
                      <a:defRPr/>
                    </a:pPr>
                    <a:r>
                      <a:rPr lang="en-US" sz="1600" dirty="0"/>
                      <a:t>On Time</a:t>
                    </a:r>
                  </a:p>
                  <a:p>
                    <a:pPr>
                      <a:defRPr/>
                    </a:pPr>
                    <a:r>
                      <a:rPr lang="en-US" sz="1600" dirty="0"/>
                      <a:t>English</a:t>
                    </a:r>
                    <a:r>
                      <a:rPr lang="en-US" sz="1600" baseline="0" dirty="0"/>
                      <a:t> 12</a:t>
                    </a:r>
                  </a:p>
                  <a:p>
                    <a:pPr>
                      <a:defRPr/>
                    </a:pPr>
                    <a:r>
                      <a:rPr lang="en-US" sz="1600" baseline="0" dirty="0"/>
                      <a:t>GPA &lt; 3</a:t>
                    </a:r>
                    <a:endParaRPr lang="en-US" sz="1600" dirty="0"/>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36C4-490A-80CC-2E5C58874BC7}"/>
                </c:ext>
              </c:extLst>
            </c:dLbl>
            <c:dLbl>
              <c:idx val="2"/>
              <c:layout>
                <c:manualLayout>
                  <c:x val="1.2077295834502672E-2"/>
                  <c:y val="1.6601331894304173E-2"/>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Graduate with</a:t>
                    </a:r>
                  </a:p>
                  <a:p>
                    <a:pPr>
                      <a:defRPr/>
                    </a:pPr>
                    <a:r>
                      <a:rPr lang="en-US" sz="1600" dirty="0"/>
                      <a:t> English 12</a:t>
                    </a:r>
                  </a:p>
                  <a:p>
                    <a:pPr>
                      <a:defRPr/>
                    </a:pPr>
                    <a:r>
                      <a:rPr lang="en-US" sz="1600" baseline="0" dirty="0"/>
                      <a:t>+ 1 Year</a:t>
                    </a:r>
                    <a:endParaRPr lang="en-US" sz="1600" dirty="0"/>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36C4-490A-80CC-2E5C58874BC7}"/>
                </c:ext>
              </c:extLst>
            </c:dLbl>
            <c:dLbl>
              <c:idx val="3"/>
              <c:layout>
                <c:manualLayout>
                  <c:x val="-4.8309183338010535E-2"/>
                  <c:y val="5.8111892434162045E-2"/>
                </c:manualLayout>
              </c:layout>
              <c:tx>
                <c:rich>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r>
                      <a:rPr lang="en-US" baseline="0" dirty="0"/>
                      <a:t>Any other 6-year graduation
</a:t>
                    </a:r>
                    <a:fld id="{543D9B54-0614-4905-AAFB-328F808F7C61}" type="PERCENTAGE">
                      <a:rPr lang="en-US" baseline="0" dirty="0"/>
                      <a:pPr>
                        <a:defRPr sz="1800"/>
                      </a:pPr>
                      <a:t>[PERCENTAGE]</a:t>
                    </a:fld>
                    <a:endParaRPr lang="en-US" baseline="0" dirty="0"/>
                  </a:p>
                </c:rich>
              </c:tx>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6C4-490A-80CC-2E5C58874BC7}"/>
                </c:ext>
              </c:extLst>
            </c:dLbl>
            <c:dLbl>
              <c:idx val="4"/>
              <c:layout>
                <c:manualLayout>
                  <c:x val="-1.6908214168303723E-2"/>
                  <c:y val="1.4472305822203746E-2"/>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Adult </a:t>
                    </a:r>
                  </a:p>
                  <a:p>
                    <a:pPr>
                      <a:defRPr/>
                    </a:pPr>
                    <a:r>
                      <a:rPr lang="en-US" sz="1600" dirty="0"/>
                      <a:t>Graduation</a:t>
                    </a:r>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36C4-490A-80CC-2E5C58874BC7}"/>
                </c:ext>
              </c:extLst>
            </c:dLbl>
            <c:dLbl>
              <c:idx val="5"/>
              <c:layout>
                <c:manualLayout>
                  <c:x val="2.3550679328871327E-2"/>
                  <c:y val="3.5991376919431779E-2"/>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Grade 12</a:t>
                    </a:r>
                  </a:p>
                  <a:p>
                    <a:pPr>
                      <a:defRPr/>
                    </a:pPr>
                    <a:r>
                      <a:rPr lang="en-US" sz="1600" dirty="0"/>
                      <a:t>Did Not Graduate</a:t>
                    </a:r>
                  </a:p>
                  <a:p>
                    <a:pPr>
                      <a:defRPr/>
                    </a:pPr>
                    <a:r>
                      <a:rPr lang="en-US" sz="1600" dirty="0"/>
                      <a:t>(+ 1 year)</a:t>
                    </a:r>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8237924439682415"/>
                      <c:h val="0.19743918596597995"/>
                    </c:manualLayout>
                  </c15:layout>
                  <c15:showDataLabelsRange val="0"/>
                </c:ext>
                <c:ext xmlns:c16="http://schemas.microsoft.com/office/drawing/2014/chart" uri="{C3380CC4-5D6E-409C-BE32-E72D297353CC}">
                  <c16:uniqueId val="{0000000B-36C4-490A-80CC-2E5C58874BC7}"/>
                </c:ext>
              </c:extLst>
            </c:dLbl>
            <c:dLbl>
              <c:idx val="6"/>
              <c:layout>
                <c:manualLayout>
                  <c:x val="-1.9472309661104421E-2"/>
                  <c:y val="5.3626812851734044E-4"/>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r>
                      <a:rPr lang="en-US" sz="1600" dirty="0"/>
                      <a:t>No Grade 12</a:t>
                    </a:r>
                  </a:p>
                  <a:p>
                    <a:pPr>
                      <a:defRPr/>
                    </a:pPr>
                    <a:r>
                      <a:rPr lang="en-US" sz="1600" dirty="0"/>
                      <a:t>Did Not Graduate</a:t>
                    </a:r>
                  </a:p>
                  <a:p>
                    <a:pPr>
                      <a:defRPr/>
                    </a:pPr>
                    <a:r>
                      <a:rPr lang="en-US" sz="1600" dirty="0"/>
                      <a:t>(+ 1 year)</a:t>
                    </a:r>
                  </a:p>
                  <a:p>
                    <a:pPr>
                      <a:defRPr/>
                    </a:pPr>
                    <a:endParaRPr lang="en-US" sz="1600" dirty="0"/>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D-36C4-490A-80CC-2E5C58874BC7}"/>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'[outcomes by measure of hs grad.xlsx]Sheet1'!$A$44:$A$50</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'[outcomes by measure of hs grad.xlsx]Sheet1'!$B$44:$B$50</c:f>
              <c:numCache>
                <c:formatCode>#,##0</c:formatCode>
                <c:ptCount val="7"/>
                <c:pt idx="0">
                  <c:v>437321</c:v>
                </c:pt>
                <c:pt idx="1">
                  <c:v>309870</c:v>
                </c:pt>
                <c:pt idx="2">
                  <c:v>54239</c:v>
                </c:pt>
                <c:pt idx="3">
                  <c:v>89436</c:v>
                </c:pt>
                <c:pt idx="4">
                  <c:v>10740</c:v>
                </c:pt>
                <c:pt idx="5">
                  <c:v>167426</c:v>
                </c:pt>
                <c:pt idx="6">
                  <c:v>129005</c:v>
                </c:pt>
              </c:numCache>
            </c:numRef>
          </c:val>
          <c:extLst>
            <c:ext xmlns:c16="http://schemas.microsoft.com/office/drawing/2014/chart" uri="{C3380CC4-5D6E-409C-BE32-E72D297353CC}">
              <c16:uniqueId val="{0000000E-36C4-490A-80CC-2E5C58874BC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225398881426811E-2"/>
          <c:y val="5.1686565190456987E-2"/>
          <c:w val="0.84180336832895875"/>
          <c:h val="0.67536373691612139"/>
        </c:manualLayout>
      </c:layout>
      <c:barChart>
        <c:barDir val="col"/>
        <c:grouping val="clustered"/>
        <c:varyColors val="0"/>
        <c:ser>
          <c:idx val="0"/>
          <c:order val="0"/>
          <c:tx>
            <c:v>Female</c:v>
          </c:tx>
          <c:spPr>
            <a:solidFill>
              <a:schemeClr val="accent1"/>
            </a:solidFill>
            <a:ln>
              <a:noFill/>
            </a:ln>
            <a:effectLst/>
          </c:spPr>
          <c:invertIfNegative val="0"/>
          <c:cat>
            <c:strRef>
              <c:f>'[table crime by ed.xlsx]Sheet1'!$E$3:$K$3</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ed.xlsx]Sheet1'!$E$5:$K$5</c:f>
              <c:numCache>
                <c:formatCode>0%</c:formatCode>
                <c:ptCount val="7"/>
                <c:pt idx="0">
                  <c:v>6.1000000000000004E-3</c:v>
                </c:pt>
                <c:pt idx="1">
                  <c:v>1.78E-2</c:v>
                </c:pt>
                <c:pt idx="2">
                  <c:v>3.6400000000000002E-2</c:v>
                </c:pt>
                <c:pt idx="3">
                  <c:v>7.3099999999999998E-2</c:v>
                </c:pt>
                <c:pt idx="4">
                  <c:v>0.13350000000000001</c:v>
                </c:pt>
                <c:pt idx="5">
                  <c:v>0.1575</c:v>
                </c:pt>
                <c:pt idx="6">
                  <c:v>0.20480000000000001</c:v>
                </c:pt>
              </c:numCache>
            </c:numRef>
          </c:val>
          <c:extLst>
            <c:ext xmlns:c16="http://schemas.microsoft.com/office/drawing/2014/chart" uri="{C3380CC4-5D6E-409C-BE32-E72D297353CC}">
              <c16:uniqueId val="{00000000-F4F7-44C2-98A1-FAD7495D1298}"/>
            </c:ext>
          </c:extLst>
        </c:ser>
        <c:ser>
          <c:idx val="1"/>
          <c:order val="1"/>
          <c:tx>
            <c:v>Male</c:v>
          </c:tx>
          <c:spPr>
            <a:solidFill>
              <a:schemeClr val="accent2"/>
            </a:solidFill>
            <a:ln>
              <a:noFill/>
            </a:ln>
            <a:effectLst/>
          </c:spPr>
          <c:invertIfNegative val="0"/>
          <c:val>
            <c:numRef>
              <c:f>'[table crime by ed.xlsx]Sheet1'!$E$7:$K$7</c:f>
              <c:numCache>
                <c:formatCode>0%</c:formatCode>
                <c:ptCount val="7"/>
                <c:pt idx="0">
                  <c:v>5.0000000000000001E-3</c:v>
                </c:pt>
                <c:pt idx="1">
                  <c:v>1.04E-2</c:v>
                </c:pt>
                <c:pt idx="2">
                  <c:v>2.4199999999999999E-2</c:v>
                </c:pt>
                <c:pt idx="3">
                  <c:v>3.2399999999999998E-2</c:v>
                </c:pt>
                <c:pt idx="4">
                  <c:v>6.7000000000000004E-2</c:v>
                </c:pt>
                <c:pt idx="5">
                  <c:v>0.1045</c:v>
                </c:pt>
                <c:pt idx="6">
                  <c:v>0.1308</c:v>
                </c:pt>
              </c:numCache>
            </c:numRef>
          </c:val>
          <c:extLst>
            <c:ext xmlns:c16="http://schemas.microsoft.com/office/drawing/2014/chart" uri="{C3380CC4-5D6E-409C-BE32-E72D297353CC}">
              <c16:uniqueId val="{00000001-F4F7-44C2-98A1-FAD7495D1298}"/>
            </c:ext>
          </c:extLst>
        </c:ser>
        <c:dLbls>
          <c:showLegendKey val="0"/>
          <c:showVal val="0"/>
          <c:showCatName val="0"/>
          <c:showSerName val="0"/>
          <c:showPercent val="0"/>
          <c:showBubbleSize val="0"/>
        </c:dLbls>
        <c:gapWidth val="219"/>
        <c:overlap val="-27"/>
        <c:axId val="1999938224"/>
        <c:axId val="1672333904"/>
      </c:barChart>
      <c:catAx>
        <c:axId val="1999938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672333904"/>
        <c:crosses val="autoZero"/>
        <c:auto val="1"/>
        <c:lblAlgn val="ctr"/>
        <c:lblOffset val="100"/>
        <c:noMultiLvlLbl val="0"/>
      </c:catAx>
      <c:valAx>
        <c:axId val="1672333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9938224"/>
        <c:crosses val="autoZero"/>
        <c:crossBetween val="between"/>
      </c:valAx>
      <c:spPr>
        <a:noFill/>
        <a:ln>
          <a:noFill/>
        </a:ln>
        <a:effectLst/>
      </c:spPr>
    </c:plotArea>
    <c:legend>
      <c:legendPos val="r"/>
      <c:layout>
        <c:manualLayout>
          <c:xMode val="edge"/>
          <c:yMode val="edge"/>
          <c:x val="0.14292609173405807"/>
          <c:y val="0.317423049676963"/>
          <c:w val="0.11818503937007874"/>
          <c:h val="0.1562510936132983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'[table crime by ed.xlsx]Sheet2'!$C$12</c:f>
              <c:strCache>
                <c:ptCount val="1"/>
                <c:pt idx="0">
                  <c:v>Female</c:v>
                </c:pt>
              </c:strCache>
            </c:strRef>
          </c:tx>
          <c:spPr>
            <a:solidFill>
              <a:schemeClr val="accent1"/>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ed.xlsx]Sheet2'!$D$12:$J$12</c:f>
              <c:numCache>
                <c:formatCode>0.0%</c:formatCode>
                <c:ptCount val="7"/>
                <c:pt idx="0">
                  <c:v>1E-3</c:v>
                </c:pt>
                <c:pt idx="1">
                  <c:v>2E-3</c:v>
                </c:pt>
                <c:pt idx="2">
                  <c:v>4.0000000000000001E-3</c:v>
                </c:pt>
                <c:pt idx="3">
                  <c:v>7.0000000000000001E-3</c:v>
                </c:pt>
                <c:pt idx="4">
                  <c:v>2.3E-2</c:v>
                </c:pt>
                <c:pt idx="5">
                  <c:v>1.9E-2</c:v>
                </c:pt>
                <c:pt idx="6">
                  <c:v>3.1E-2</c:v>
                </c:pt>
              </c:numCache>
            </c:numRef>
          </c:val>
          <c:extLst>
            <c:ext xmlns:c16="http://schemas.microsoft.com/office/drawing/2014/chart" uri="{C3380CC4-5D6E-409C-BE32-E72D297353CC}">
              <c16:uniqueId val="{00000000-E012-4118-834C-E63339139F8F}"/>
            </c:ext>
          </c:extLst>
        </c:ser>
        <c:ser>
          <c:idx val="1"/>
          <c:order val="1"/>
          <c:tx>
            <c:strRef>
              <c:f>'[table crime by ed.xlsx]Sheet2'!$C$13</c:f>
              <c:strCache>
                <c:ptCount val="1"/>
                <c:pt idx="0">
                  <c:v>Male</c:v>
                </c:pt>
              </c:strCache>
            </c:strRef>
          </c:tx>
          <c:spPr>
            <a:solidFill>
              <a:schemeClr val="accent2"/>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ed.xlsx]Sheet2'!$D$13:$J$13</c:f>
              <c:numCache>
                <c:formatCode>0.0%</c:formatCode>
                <c:ptCount val="7"/>
                <c:pt idx="0">
                  <c:v>1E-3</c:v>
                </c:pt>
                <c:pt idx="1">
                  <c:v>2E-3</c:v>
                </c:pt>
                <c:pt idx="2">
                  <c:v>3.0000000000000001E-3</c:v>
                </c:pt>
                <c:pt idx="3">
                  <c:v>5.0000000000000001E-3</c:v>
                </c:pt>
                <c:pt idx="4">
                  <c:v>0.02</c:v>
                </c:pt>
                <c:pt idx="5">
                  <c:v>1.9E-2</c:v>
                </c:pt>
                <c:pt idx="6">
                  <c:v>3.3000000000000002E-2</c:v>
                </c:pt>
              </c:numCache>
            </c:numRef>
          </c:val>
          <c:extLst>
            <c:ext xmlns:c16="http://schemas.microsoft.com/office/drawing/2014/chart" uri="{C3380CC4-5D6E-409C-BE32-E72D297353CC}">
              <c16:uniqueId val="{00000001-E012-4118-834C-E63339139F8F}"/>
            </c:ext>
          </c:extLst>
        </c:ser>
        <c:dLbls>
          <c:showLegendKey val="0"/>
          <c:showVal val="0"/>
          <c:showCatName val="0"/>
          <c:showSerName val="0"/>
          <c:showPercent val="0"/>
          <c:showBubbleSize val="0"/>
        </c:dLbls>
        <c:gapWidth val="219"/>
        <c:overlap val="-27"/>
        <c:axId val="1996926112"/>
        <c:axId val="1996924032"/>
      </c:barChart>
      <c:catAx>
        <c:axId val="199692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4032"/>
        <c:crosses val="autoZero"/>
        <c:auto val="1"/>
        <c:lblAlgn val="ctr"/>
        <c:lblOffset val="100"/>
        <c:noMultiLvlLbl val="0"/>
      </c:catAx>
      <c:valAx>
        <c:axId val="1996924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6112"/>
        <c:crosses val="autoZero"/>
        <c:crossBetween val="between"/>
      </c:valAx>
      <c:spPr>
        <a:noFill/>
        <a:ln>
          <a:noFill/>
        </a:ln>
        <a:effectLst/>
      </c:spPr>
    </c:plotArea>
    <c:legend>
      <c:legendPos val="b"/>
      <c:layout>
        <c:manualLayout>
          <c:xMode val="edge"/>
          <c:yMode val="edge"/>
          <c:x val="0.15010586176727905"/>
          <c:y val="0.31076334208223966"/>
          <c:w val="0.1777217847769029"/>
          <c:h val="0.1660885097696121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'[table crime by ed.xlsx]Sheet2'!$C$20</c:f>
              <c:strCache>
                <c:ptCount val="1"/>
                <c:pt idx="0">
                  <c:v>Female</c:v>
                </c:pt>
              </c:strCache>
            </c:strRef>
          </c:tx>
          <c:spPr>
            <a:solidFill>
              <a:schemeClr val="accent1"/>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ed.xlsx]Sheet2'!$D$20:$J$20</c:f>
              <c:numCache>
                <c:formatCode>0%</c:formatCode>
                <c:ptCount val="7"/>
                <c:pt idx="0">
                  <c:v>6.9999999999999999E-4</c:v>
                </c:pt>
                <c:pt idx="1">
                  <c:v>2.5000000000000001E-3</c:v>
                </c:pt>
                <c:pt idx="2">
                  <c:v>3.3E-3</c:v>
                </c:pt>
                <c:pt idx="3">
                  <c:v>8.0999999999999996E-3</c:v>
                </c:pt>
                <c:pt idx="4">
                  <c:v>1.66E-2</c:v>
                </c:pt>
                <c:pt idx="5">
                  <c:v>1.7600000000000001E-2</c:v>
                </c:pt>
                <c:pt idx="6">
                  <c:v>2.93E-2</c:v>
                </c:pt>
              </c:numCache>
            </c:numRef>
          </c:val>
          <c:extLst>
            <c:ext xmlns:c16="http://schemas.microsoft.com/office/drawing/2014/chart" uri="{C3380CC4-5D6E-409C-BE32-E72D297353CC}">
              <c16:uniqueId val="{00000000-D96A-4D5D-B734-FB186B174BAB}"/>
            </c:ext>
          </c:extLst>
        </c:ser>
        <c:ser>
          <c:idx val="1"/>
          <c:order val="1"/>
          <c:tx>
            <c:strRef>
              <c:f>'[table crime by ed.xlsx]Sheet2'!$C$21</c:f>
              <c:strCache>
                <c:ptCount val="1"/>
                <c:pt idx="0">
                  <c:v>Male</c:v>
                </c:pt>
              </c:strCache>
            </c:strRef>
          </c:tx>
          <c:spPr>
            <a:solidFill>
              <a:schemeClr val="accent2"/>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ed.xlsx]Sheet2'!$D$21:$J$21</c:f>
              <c:numCache>
                <c:formatCode>0%</c:formatCode>
                <c:ptCount val="7"/>
                <c:pt idx="0">
                  <c:v>2.0999999999999999E-3</c:v>
                </c:pt>
                <c:pt idx="1">
                  <c:v>8.8999999999999999E-3</c:v>
                </c:pt>
                <c:pt idx="2">
                  <c:v>1.1299999999999999E-2</c:v>
                </c:pt>
                <c:pt idx="3">
                  <c:v>2.1299999999999999E-2</c:v>
                </c:pt>
                <c:pt idx="4">
                  <c:v>5.4199999999999998E-2</c:v>
                </c:pt>
                <c:pt idx="5">
                  <c:v>0.05</c:v>
                </c:pt>
                <c:pt idx="6">
                  <c:v>8.0500000000000002E-2</c:v>
                </c:pt>
              </c:numCache>
            </c:numRef>
          </c:val>
          <c:extLst>
            <c:ext xmlns:c16="http://schemas.microsoft.com/office/drawing/2014/chart" uri="{C3380CC4-5D6E-409C-BE32-E72D297353CC}">
              <c16:uniqueId val="{00000001-D96A-4D5D-B734-FB186B174BAB}"/>
            </c:ext>
          </c:extLst>
        </c:ser>
        <c:dLbls>
          <c:showLegendKey val="0"/>
          <c:showVal val="0"/>
          <c:showCatName val="0"/>
          <c:showSerName val="0"/>
          <c:showPercent val="0"/>
          <c:showBubbleSize val="0"/>
        </c:dLbls>
        <c:gapWidth val="219"/>
        <c:overlap val="-27"/>
        <c:axId val="1996926112"/>
        <c:axId val="1996924032"/>
      </c:barChart>
      <c:catAx>
        <c:axId val="199692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4032"/>
        <c:crosses val="autoZero"/>
        <c:auto val="1"/>
        <c:lblAlgn val="ctr"/>
        <c:lblOffset val="100"/>
        <c:noMultiLvlLbl val="0"/>
      </c:catAx>
      <c:valAx>
        <c:axId val="1996924032"/>
        <c:scaling>
          <c:orientation val="minMax"/>
          <c:max val="8.0000000000000016E-2"/>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6112"/>
        <c:crosses val="autoZero"/>
        <c:crossBetween val="between"/>
      </c:valAx>
      <c:spPr>
        <a:noFill/>
        <a:ln>
          <a:noFill/>
        </a:ln>
        <a:effectLst/>
      </c:spPr>
    </c:plotArea>
    <c:legend>
      <c:legendPos val="b"/>
      <c:layout>
        <c:manualLayout>
          <c:xMode val="edge"/>
          <c:yMode val="edge"/>
          <c:x val="0.15010586176727905"/>
          <c:y val="0.31076334208223966"/>
          <c:w val="0.1777217847769029"/>
          <c:h val="0.1660885097696121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'[table crime by ed.xlsx]Sheet2'!$C$52</c:f>
              <c:strCache>
                <c:ptCount val="1"/>
                <c:pt idx="0">
                  <c:v>Female</c:v>
                </c:pt>
              </c:strCache>
            </c:strRef>
          </c:tx>
          <c:spPr>
            <a:solidFill>
              <a:schemeClr val="accent1"/>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ed.xlsx]Sheet2'!$D$52:$J$52</c:f>
              <c:numCache>
                <c:formatCode>0.0%</c:formatCode>
                <c:ptCount val="7"/>
                <c:pt idx="0">
                  <c:v>6.6E-4</c:v>
                </c:pt>
                <c:pt idx="1">
                  <c:v>2.1900000000000001E-3</c:v>
                </c:pt>
                <c:pt idx="2">
                  <c:v>3.3600000000000001E-3</c:v>
                </c:pt>
                <c:pt idx="3">
                  <c:v>4.8799999999999998E-3</c:v>
                </c:pt>
                <c:pt idx="4">
                  <c:v>1.154E-2</c:v>
                </c:pt>
                <c:pt idx="5">
                  <c:v>1.0189999999999999E-2</c:v>
                </c:pt>
                <c:pt idx="6">
                  <c:v>1.7809999999999999E-2</c:v>
                </c:pt>
              </c:numCache>
            </c:numRef>
          </c:val>
          <c:extLst>
            <c:ext xmlns:c16="http://schemas.microsoft.com/office/drawing/2014/chart" uri="{C3380CC4-5D6E-409C-BE32-E72D297353CC}">
              <c16:uniqueId val="{00000000-C27E-4D6A-940B-FCF83A7B9D0C}"/>
            </c:ext>
          </c:extLst>
        </c:ser>
        <c:ser>
          <c:idx val="1"/>
          <c:order val="1"/>
          <c:tx>
            <c:strRef>
              <c:f>'[table crime by ed.xlsx]Sheet2'!$C$53</c:f>
              <c:strCache>
                <c:ptCount val="1"/>
                <c:pt idx="0">
                  <c:v>Male</c:v>
                </c:pt>
              </c:strCache>
            </c:strRef>
          </c:tx>
          <c:spPr>
            <a:solidFill>
              <a:schemeClr val="accent2"/>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ed.xlsx]Sheet2'!$D$53:$J$53</c:f>
              <c:numCache>
                <c:formatCode>0.0%</c:formatCode>
                <c:ptCount val="7"/>
                <c:pt idx="0">
                  <c:v>7.6999999999999996E-4</c:v>
                </c:pt>
                <c:pt idx="1">
                  <c:v>2.5899999999999999E-3</c:v>
                </c:pt>
                <c:pt idx="2">
                  <c:v>3.3500000000000001E-3</c:v>
                </c:pt>
                <c:pt idx="3">
                  <c:v>5.0200000000000002E-3</c:v>
                </c:pt>
                <c:pt idx="4">
                  <c:v>8.2199999999999999E-3</c:v>
                </c:pt>
                <c:pt idx="5">
                  <c:v>1.035E-2</c:v>
                </c:pt>
                <c:pt idx="6">
                  <c:v>1.6060000000000001E-2</c:v>
                </c:pt>
              </c:numCache>
            </c:numRef>
          </c:val>
          <c:extLst>
            <c:ext xmlns:c16="http://schemas.microsoft.com/office/drawing/2014/chart" uri="{C3380CC4-5D6E-409C-BE32-E72D297353CC}">
              <c16:uniqueId val="{00000001-C27E-4D6A-940B-FCF83A7B9D0C}"/>
            </c:ext>
          </c:extLst>
        </c:ser>
        <c:dLbls>
          <c:showLegendKey val="0"/>
          <c:showVal val="0"/>
          <c:showCatName val="0"/>
          <c:showSerName val="0"/>
          <c:showPercent val="0"/>
          <c:showBubbleSize val="0"/>
        </c:dLbls>
        <c:gapWidth val="219"/>
        <c:overlap val="-27"/>
        <c:axId val="1996926112"/>
        <c:axId val="1996924032"/>
      </c:barChart>
      <c:catAx>
        <c:axId val="199692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4032"/>
        <c:crosses val="autoZero"/>
        <c:auto val="1"/>
        <c:lblAlgn val="ctr"/>
        <c:lblOffset val="100"/>
        <c:noMultiLvlLbl val="0"/>
      </c:catAx>
      <c:valAx>
        <c:axId val="1996924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6112"/>
        <c:crosses val="autoZero"/>
        <c:crossBetween val="between"/>
        <c:majorUnit val="5.000000000000001E-3"/>
      </c:valAx>
      <c:spPr>
        <a:noFill/>
        <a:ln>
          <a:noFill/>
        </a:ln>
        <a:effectLst/>
      </c:spPr>
    </c:plotArea>
    <c:legend>
      <c:legendPos val="b"/>
      <c:layout>
        <c:manualLayout>
          <c:xMode val="edge"/>
          <c:yMode val="edge"/>
          <c:x val="0.15549518160649611"/>
          <c:y val="0.26136140206943864"/>
          <c:w val="0.1777217847769029"/>
          <c:h val="0.1660885097696121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20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'[table crime by ed.xlsx]Sheet2'!$C$12</c:f>
              <c:strCache>
                <c:ptCount val="1"/>
                <c:pt idx="0">
                  <c:v>Female</c:v>
                </c:pt>
              </c:strCache>
            </c:strRef>
          </c:tx>
          <c:spPr>
            <a:solidFill>
              <a:schemeClr val="accent1"/>
            </a:solidFill>
            <a:ln>
              <a:noFill/>
            </a:ln>
            <a:effectLst/>
          </c:spPr>
          <c:invertIfNegative val="0"/>
          <c:cat>
            <c:strRef>
              <c:f>'[table crime by ed.xlsx]Sheet2'!$D$2:$J$2</c:f>
              <c:strCache>
                <c:ptCount val="7"/>
                <c:pt idx="0">
                  <c:v>On time
Dogwood
English 12
GPA &gt; 3</c:v>
                </c:pt>
                <c:pt idx="1">
                  <c:v>On  time
Dogwood
English 12</c:v>
                </c:pt>
                <c:pt idx="2">
                  <c:v>Six year
Dogwood
English 12</c:v>
                </c:pt>
                <c:pt idx="3">
                  <c:v>Any Other
Six year
Dogwood</c:v>
                </c:pt>
                <c:pt idx="4">
                  <c:v>Adult
Graduation
within 6 years</c:v>
                </c:pt>
                <c:pt idx="5">
                  <c:v>Grade 12
Did not 
Graduate
In 6 years </c:v>
                </c:pt>
                <c:pt idx="6">
                  <c:v>No Gr. 12
Did not 
Graduate
In 6 years</c:v>
                </c:pt>
              </c:strCache>
            </c:strRef>
          </c:cat>
          <c:val>
            <c:numRef>
              <c:f>'[table crime by ed.xlsx]Sheet2'!$D$76:$J$76</c:f>
              <c:numCache>
                <c:formatCode>0.0%</c:formatCode>
                <c:ptCount val="7"/>
                <c:pt idx="0">
                  <c:v>8.0000000000000007E-5</c:v>
                </c:pt>
                <c:pt idx="1">
                  <c:v>4.0000000000000002E-4</c:v>
                </c:pt>
                <c:pt idx="2">
                  <c:v>8.0000000000000004E-4</c:v>
                </c:pt>
                <c:pt idx="3">
                  <c:v>2E-3</c:v>
                </c:pt>
                <c:pt idx="4">
                  <c:v>4.1999999999999997E-3</c:v>
                </c:pt>
                <c:pt idx="5">
                  <c:v>8.3000000000000001E-3</c:v>
                </c:pt>
                <c:pt idx="6">
                  <c:v>1.84E-2</c:v>
                </c:pt>
              </c:numCache>
            </c:numRef>
          </c:val>
          <c:extLst>
            <c:ext xmlns:c16="http://schemas.microsoft.com/office/drawing/2014/chart" uri="{C3380CC4-5D6E-409C-BE32-E72D297353CC}">
              <c16:uniqueId val="{00000000-8F4C-4BC4-B98C-796DEE624748}"/>
            </c:ext>
          </c:extLst>
        </c:ser>
        <c:dLbls>
          <c:showLegendKey val="0"/>
          <c:showVal val="0"/>
          <c:showCatName val="0"/>
          <c:showSerName val="0"/>
          <c:showPercent val="0"/>
          <c:showBubbleSize val="0"/>
        </c:dLbls>
        <c:gapWidth val="219"/>
        <c:overlap val="-27"/>
        <c:axId val="1996926112"/>
        <c:axId val="1996924032"/>
      </c:barChart>
      <c:catAx>
        <c:axId val="199692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4032"/>
        <c:crosses val="autoZero"/>
        <c:auto val="1"/>
        <c:lblAlgn val="ctr"/>
        <c:lblOffset val="100"/>
        <c:noMultiLvlLbl val="0"/>
      </c:catAx>
      <c:valAx>
        <c:axId val="1996924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996926112"/>
        <c:crosses val="autoZero"/>
        <c:crossBetween val="between"/>
        <c:majorUnit val="5.000000000000001E-3"/>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20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Sheet1!$BI$11</c:f>
              <c:strCache>
                <c:ptCount val="1"/>
                <c:pt idx="0">
                  <c:v>Average grad</c:v>
                </c:pt>
              </c:strCache>
            </c:strRef>
          </c:tx>
          <c:spPr>
            <a:ln w="28575" cap="rnd">
              <a:solidFill>
                <a:schemeClr val="accent1"/>
              </a:solidFill>
              <a:round/>
            </a:ln>
            <a:effectLst/>
          </c:spPr>
          <c:marker>
            <c:symbol val="none"/>
          </c:marker>
          <c:cat>
            <c:numRef>
              <c:f>Sheet1!$BH$12:$BH$33</c:f>
              <c:numCache>
                <c:formatCode>General</c:formatCode>
                <c:ptCount val="22"/>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numCache>
            </c:numRef>
          </c:cat>
          <c:val>
            <c:numRef>
              <c:f>Sheet1!$BI$12:$BI$33</c:f>
              <c:numCache>
                <c:formatCode>_-* #,##0_-;\-* #,##0_-;_-* "-"??_-;_-@_-</c:formatCode>
                <c:ptCount val="22"/>
                <c:pt idx="0">
                  <c:v>608.43716625133504</c:v>
                </c:pt>
                <c:pt idx="1">
                  <c:v>976.18369526521894</c:v>
                </c:pt>
                <c:pt idx="2">
                  <c:v>1307.1911712353151</c:v>
                </c:pt>
                <c:pt idx="3">
                  <c:v>1650.124599501602</c:v>
                </c:pt>
                <c:pt idx="4">
                  <c:v>2056.4613741545036</c:v>
                </c:pt>
                <c:pt idx="5">
                  <c:v>2572.5169099323602</c:v>
                </c:pt>
                <c:pt idx="6">
                  <c:v>3169.6689213243149</c:v>
                </c:pt>
                <c:pt idx="7">
                  <c:v>3317.8711285154859</c:v>
                </c:pt>
                <c:pt idx="8">
                  <c:v>3534.4606621573512</c:v>
                </c:pt>
                <c:pt idx="9">
                  <c:v>4045.3186187255251</c:v>
                </c:pt>
                <c:pt idx="10">
                  <c:v>4647.1342114631543</c:v>
                </c:pt>
                <c:pt idx="11">
                  <c:v>5087.3620505517974</c:v>
                </c:pt>
                <c:pt idx="12">
                  <c:v>6072.9441082235671</c:v>
                </c:pt>
                <c:pt idx="13">
                  <c:v>6472.0897116411534</c:v>
                </c:pt>
                <c:pt idx="14">
                  <c:v>6834.3538625845495</c:v>
                </c:pt>
                <c:pt idx="15">
                  <c:v>6719.0459238163048</c:v>
                </c:pt>
                <c:pt idx="16">
                  <c:v>7211.7123531505877</c:v>
                </c:pt>
                <c:pt idx="17">
                  <c:v>7848.2734069063727</c:v>
                </c:pt>
                <c:pt idx="18">
                  <c:v>8545.4610181559274</c:v>
                </c:pt>
                <c:pt idx="19">
                  <c:v>9233.4282662869355</c:v>
                </c:pt>
                <c:pt idx="20">
                  <c:v>9723.8519045923822</c:v>
                </c:pt>
                <c:pt idx="21">
                  <c:v>11072.623709505162</c:v>
                </c:pt>
              </c:numCache>
            </c:numRef>
          </c:val>
          <c:smooth val="0"/>
          <c:extLst>
            <c:ext xmlns:c16="http://schemas.microsoft.com/office/drawing/2014/chart" uri="{C3380CC4-5D6E-409C-BE32-E72D297353CC}">
              <c16:uniqueId val="{00000000-34B4-4ADF-9C6A-AF29D5F0F591}"/>
            </c:ext>
          </c:extLst>
        </c:ser>
        <c:ser>
          <c:idx val="1"/>
          <c:order val="1"/>
          <c:tx>
            <c:strRef>
              <c:f>Sheet1!$BK$11</c:f>
              <c:strCache>
                <c:ptCount val="1"/>
                <c:pt idx="0">
                  <c:v>Average dropout</c:v>
                </c:pt>
              </c:strCache>
            </c:strRef>
          </c:tx>
          <c:spPr>
            <a:ln w="28575" cap="rnd">
              <a:solidFill>
                <a:schemeClr val="accent2"/>
              </a:solidFill>
              <a:round/>
            </a:ln>
            <a:effectLst/>
          </c:spPr>
          <c:marker>
            <c:symbol val="none"/>
          </c:marker>
          <c:cat>
            <c:numRef>
              <c:f>Sheet1!$BH$12:$BH$33</c:f>
              <c:numCache>
                <c:formatCode>General</c:formatCode>
                <c:ptCount val="22"/>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numCache>
            </c:numRef>
          </c:cat>
          <c:val>
            <c:numRef>
              <c:f>Sheet1!$BK$12:$BK$33</c:f>
              <c:numCache>
                <c:formatCode>_-* #,##0_-;\-* #,##0_-;_-* "-"??_-;_-@_-</c:formatCode>
                <c:ptCount val="22"/>
                <c:pt idx="0">
                  <c:v>866.71554252199417</c:v>
                </c:pt>
                <c:pt idx="1">
                  <c:v>1100</c:v>
                </c:pt>
                <c:pt idx="2">
                  <c:v>1333.2844574780058</c:v>
                </c:pt>
                <c:pt idx="3">
                  <c:v>1566.5689149560117</c:v>
                </c:pt>
                <c:pt idx="4">
                  <c:v>1766.5689149560117</c:v>
                </c:pt>
                <c:pt idx="5">
                  <c:v>1933.2844574780058</c:v>
                </c:pt>
                <c:pt idx="6">
                  <c:v>2199.8533724340177</c:v>
                </c:pt>
                <c:pt idx="7">
                  <c:v>2199.8533724340177</c:v>
                </c:pt>
                <c:pt idx="8">
                  <c:v>2199.8533724340177</c:v>
                </c:pt>
                <c:pt idx="9">
                  <c:v>2499.8533724340177</c:v>
                </c:pt>
                <c:pt idx="10">
                  <c:v>2833.1378299120233</c:v>
                </c:pt>
                <c:pt idx="11">
                  <c:v>3199.706744868035</c:v>
                </c:pt>
                <c:pt idx="12">
                  <c:v>3732.8445747800588</c:v>
                </c:pt>
                <c:pt idx="13">
                  <c:v>3666.4222873900294</c:v>
                </c:pt>
                <c:pt idx="14">
                  <c:v>3932.9912023460411</c:v>
                </c:pt>
                <c:pt idx="15">
                  <c:v>3632.9912023460411</c:v>
                </c:pt>
                <c:pt idx="16">
                  <c:v>4199.2668621700877</c:v>
                </c:pt>
                <c:pt idx="17">
                  <c:v>4466.1290322580644</c:v>
                </c:pt>
                <c:pt idx="18">
                  <c:v>4866.1290322580644</c:v>
                </c:pt>
                <c:pt idx="19">
                  <c:v>5332.6979472140765</c:v>
                </c:pt>
                <c:pt idx="20">
                  <c:v>5732.6979472140765</c:v>
                </c:pt>
                <c:pt idx="21">
                  <c:v>6099.2668621700877</c:v>
                </c:pt>
              </c:numCache>
            </c:numRef>
          </c:val>
          <c:smooth val="0"/>
          <c:extLst>
            <c:ext xmlns:c16="http://schemas.microsoft.com/office/drawing/2014/chart" uri="{C3380CC4-5D6E-409C-BE32-E72D297353CC}">
              <c16:uniqueId val="{00000001-34B4-4ADF-9C6A-AF29D5F0F591}"/>
            </c:ext>
          </c:extLst>
        </c:ser>
        <c:dLbls>
          <c:showLegendKey val="0"/>
          <c:showVal val="0"/>
          <c:showCatName val="0"/>
          <c:showSerName val="0"/>
          <c:showPercent val="0"/>
          <c:showBubbleSize val="0"/>
        </c:dLbls>
        <c:smooth val="0"/>
        <c:axId val="114002192"/>
        <c:axId val="216480320"/>
      </c:lineChart>
      <c:catAx>
        <c:axId val="11400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44000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6480320"/>
        <c:crosses val="autoZero"/>
        <c:auto val="1"/>
        <c:lblAlgn val="ctr"/>
        <c:lblOffset val="100"/>
        <c:noMultiLvlLbl val="0"/>
      </c:catAx>
      <c:valAx>
        <c:axId val="21648032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4002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5A3E85-61D7-41A6-8917-61BF73C5794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CC0C0FA-B905-4851-9F7A-D8107B7107F2}">
      <dgm:prSet custT="1"/>
      <dgm:spPr/>
      <dgm:t>
        <a:bodyPr/>
        <a:lstStyle/>
        <a:p>
          <a:endParaRPr lang="en-US" sz="4800" dirty="0"/>
        </a:p>
        <a:p>
          <a:r>
            <a:rPr lang="en-US" sz="4800" dirty="0"/>
            <a:t>69% did not graduate high school</a:t>
          </a:r>
        </a:p>
      </dgm:t>
    </dgm:pt>
    <dgm:pt modelId="{16FA8C37-981D-416A-98A3-4DB27430D897}" type="parTrans" cxnId="{62957E78-8569-4D16-A510-58DFC9B2D425}">
      <dgm:prSet/>
      <dgm:spPr/>
      <dgm:t>
        <a:bodyPr/>
        <a:lstStyle/>
        <a:p>
          <a:endParaRPr lang="en-US"/>
        </a:p>
      </dgm:t>
    </dgm:pt>
    <dgm:pt modelId="{AF378158-12F9-4BE5-A85B-1070858C659A}" type="sibTrans" cxnId="{62957E78-8569-4D16-A510-58DFC9B2D425}">
      <dgm:prSet/>
      <dgm:spPr/>
      <dgm:t>
        <a:bodyPr/>
        <a:lstStyle/>
        <a:p>
          <a:endParaRPr lang="en-US"/>
        </a:p>
      </dgm:t>
    </dgm:pt>
    <dgm:pt modelId="{D65991A9-1932-45D8-B5D8-3EE778D82D89}">
      <dgm:prSet custT="1"/>
      <dgm:spPr/>
      <dgm:t>
        <a:bodyPr/>
        <a:lstStyle/>
        <a:p>
          <a:r>
            <a:rPr lang="en-US" sz="4800" dirty="0"/>
            <a:t>Only 1% graduated on time with an average or better GPA</a:t>
          </a:r>
        </a:p>
      </dgm:t>
    </dgm:pt>
    <dgm:pt modelId="{AD1B6BB6-83FD-4C0F-AAAA-A4C281C962CA}" type="parTrans" cxnId="{BE750BEC-2FEB-4433-A92F-1201BD966FDD}">
      <dgm:prSet/>
      <dgm:spPr/>
      <dgm:t>
        <a:bodyPr/>
        <a:lstStyle/>
        <a:p>
          <a:endParaRPr lang="en-US"/>
        </a:p>
      </dgm:t>
    </dgm:pt>
    <dgm:pt modelId="{958EBFAE-5F04-4AE4-8023-D522347F11E6}" type="sibTrans" cxnId="{BE750BEC-2FEB-4433-A92F-1201BD966FDD}">
      <dgm:prSet/>
      <dgm:spPr/>
      <dgm:t>
        <a:bodyPr/>
        <a:lstStyle/>
        <a:p>
          <a:endParaRPr lang="en-US"/>
        </a:p>
      </dgm:t>
    </dgm:pt>
    <dgm:pt modelId="{F543CB46-82DB-47DC-9F71-B69702184C69}" type="pres">
      <dgm:prSet presAssocID="{2F5A3E85-61D7-41A6-8917-61BF73C5794A}" presName="vert0" presStyleCnt="0">
        <dgm:presLayoutVars>
          <dgm:dir/>
          <dgm:animOne val="branch"/>
          <dgm:animLvl val="lvl"/>
        </dgm:presLayoutVars>
      </dgm:prSet>
      <dgm:spPr/>
    </dgm:pt>
    <dgm:pt modelId="{12CF4648-41CF-455A-9A03-CD5F0BF5080A}" type="pres">
      <dgm:prSet presAssocID="{FCC0C0FA-B905-4851-9F7A-D8107B7107F2}" presName="thickLine" presStyleLbl="alignNode1" presStyleIdx="0" presStyleCnt="2"/>
      <dgm:spPr/>
    </dgm:pt>
    <dgm:pt modelId="{2D2707A3-0A20-42FE-AFFC-BB3A79E492D1}" type="pres">
      <dgm:prSet presAssocID="{FCC0C0FA-B905-4851-9F7A-D8107B7107F2}" presName="horz1" presStyleCnt="0"/>
      <dgm:spPr/>
    </dgm:pt>
    <dgm:pt modelId="{24D3161F-B528-4723-8693-A691CCDAA300}" type="pres">
      <dgm:prSet presAssocID="{FCC0C0FA-B905-4851-9F7A-D8107B7107F2}" presName="tx1" presStyleLbl="revTx" presStyleIdx="0" presStyleCnt="2"/>
      <dgm:spPr/>
    </dgm:pt>
    <dgm:pt modelId="{52739E5D-4309-441A-8C96-C1F5993FD7C1}" type="pres">
      <dgm:prSet presAssocID="{FCC0C0FA-B905-4851-9F7A-D8107B7107F2}" presName="vert1" presStyleCnt="0"/>
      <dgm:spPr/>
    </dgm:pt>
    <dgm:pt modelId="{58097A57-F326-4C88-9BA5-FA22AB9C37A3}" type="pres">
      <dgm:prSet presAssocID="{D65991A9-1932-45D8-B5D8-3EE778D82D89}" presName="thickLine" presStyleLbl="alignNode1" presStyleIdx="1" presStyleCnt="2"/>
      <dgm:spPr/>
    </dgm:pt>
    <dgm:pt modelId="{81691849-3756-4D4F-95F9-915A5BD1B248}" type="pres">
      <dgm:prSet presAssocID="{D65991A9-1932-45D8-B5D8-3EE778D82D89}" presName="horz1" presStyleCnt="0"/>
      <dgm:spPr/>
    </dgm:pt>
    <dgm:pt modelId="{C59A4038-4C4B-45CC-98D4-D8774CF7738A}" type="pres">
      <dgm:prSet presAssocID="{D65991A9-1932-45D8-B5D8-3EE778D82D89}" presName="tx1" presStyleLbl="revTx" presStyleIdx="1" presStyleCnt="2"/>
      <dgm:spPr/>
    </dgm:pt>
    <dgm:pt modelId="{0655C5A8-A37E-4DE1-98A7-73571DB6347E}" type="pres">
      <dgm:prSet presAssocID="{D65991A9-1932-45D8-B5D8-3EE778D82D89}" presName="vert1" presStyleCnt="0"/>
      <dgm:spPr/>
    </dgm:pt>
  </dgm:ptLst>
  <dgm:cxnLst>
    <dgm:cxn modelId="{C9706157-14FF-45D0-88B9-1659742E7C9F}" type="presOf" srcId="{D65991A9-1932-45D8-B5D8-3EE778D82D89}" destId="{C59A4038-4C4B-45CC-98D4-D8774CF7738A}" srcOrd="0" destOrd="0" presId="urn:microsoft.com/office/officeart/2008/layout/LinedList"/>
    <dgm:cxn modelId="{62957E78-8569-4D16-A510-58DFC9B2D425}" srcId="{2F5A3E85-61D7-41A6-8917-61BF73C5794A}" destId="{FCC0C0FA-B905-4851-9F7A-D8107B7107F2}" srcOrd="0" destOrd="0" parTransId="{16FA8C37-981D-416A-98A3-4DB27430D897}" sibTransId="{AF378158-12F9-4BE5-A85B-1070858C659A}"/>
    <dgm:cxn modelId="{DC15EEB7-DBD6-4649-A599-E136E8CF3A9E}" type="presOf" srcId="{2F5A3E85-61D7-41A6-8917-61BF73C5794A}" destId="{F543CB46-82DB-47DC-9F71-B69702184C69}" srcOrd="0" destOrd="0" presId="urn:microsoft.com/office/officeart/2008/layout/LinedList"/>
    <dgm:cxn modelId="{8763AAB9-547D-4164-B825-FBA4EFF2B36A}" type="presOf" srcId="{FCC0C0FA-B905-4851-9F7A-D8107B7107F2}" destId="{24D3161F-B528-4723-8693-A691CCDAA300}" srcOrd="0" destOrd="0" presId="urn:microsoft.com/office/officeart/2008/layout/LinedList"/>
    <dgm:cxn modelId="{BE750BEC-2FEB-4433-A92F-1201BD966FDD}" srcId="{2F5A3E85-61D7-41A6-8917-61BF73C5794A}" destId="{D65991A9-1932-45D8-B5D8-3EE778D82D89}" srcOrd="1" destOrd="0" parTransId="{AD1B6BB6-83FD-4C0F-AAAA-A4C281C962CA}" sibTransId="{958EBFAE-5F04-4AE4-8023-D522347F11E6}"/>
    <dgm:cxn modelId="{1BB12EC0-609D-4527-9E10-179E94219597}" type="presParOf" srcId="{F543CB46-82DB-47DC-9F71-B69702184C69}" destId="{12CF4648-41CF-455A-9A03-CD5F0BF5080A}" srcOrd="0" destOrd="0" presId="urn:microsoft.com/office/officeart/2008/layout/LinedList"/>
    <dgm:cxn modelId="{DDFCF1AD-8026-495D-B809-124DD512DB47}" type="presParOf" srcId="{F543CB46-82DB-47DC-9F71-B69702184C69}" destId="{2D2707A3-0A20-42FE-AFFC-BB3A79E492D1}" srcOrd="1" destOrd="0" presId="urn:microsoft.com/office/officeart/2008/layout/LinedList"/>
    <dgm:cxn modelId="{F135EB66-832E-4316-82FC-A2232684C521}" type="presParOf" srcId="{2D2707A3-0A20-42FE-AFFC-BB3A79E492D1}" destId="{24D3161F-B528-4723-8693-A691CCDAA300}" srcOrd="0" destOrd="0" presId="urn:microsoft.com/office/officeart/2008/layout/LinedList"/>
    <dgm:cxn modelId="{F2247670-53EF-44D5-AEA0-B7ED99CBCFDC}" type="presParOf" srcId="{2D2707A3-0A20-42FE-AFFC-BB3A79E492D1}" destId="{52739E5D-4309-441A-8C96-C1F5993FD7C1}" srcOrd="1" destOrd="0" presId="urn:microsoft.com/office/officeart/2008/layout/LinedList"/>
    <dgm:cxn modelId="{BBF420E2-BB50-4ECF-BAB3-E558F3379EA4}" type="presParOf" srcId="{F543CB46-82DB-47DC-9F71-B69702184C69}" destId="{58097A57-F326-4C88-9BA5-FA22AB9C37A3}" srcOrd="2" destOrd="0" presId="urn:microsoft.com/office/officeart/2008/layout/LinedList"/>
    <dgm:cxn modelId="{7BD5D5BC-4853-4A0F-B529-3991E609CE70}" type="presParOf" srcId="{F543CB46-82DB-47DC-9F71-B69702184C69}" destId="{81691849-3756-4D4F-95F9-915A5BD1B248}" srcOrd="3" destOrd="0" presId="urn:microsoft.com/office/officeart/2008/layout/LinedList"/>
    <dgm:cxn modelId="{C76E1573-28AE-495A-9E20-30F7DAC3EE59}" type="presParOf" srcId="{81691849-3756-4D4F-95F9-915A5BD1B248}" destId="{C59A4038-4C4B-45CC-98D4-D8774CF7738A}" srcOrd="0" destOrd="0" presId="urn:microsoft.com/office/officeart/2008/layout/LinedList"/>
    <dgm:cxn modelId="{63483E75-BC62-4EB2-86F1-22458A749FE0}" type="presParOf" srcId="{81691849-3756-4D4F-95F9-915A5BD1B248}" destId="{0655C5A8-A37E-4DE1-98A7-73571DB6347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F4648-41CF-455A-9A03-CD5F0BF5080A}">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D3161F-B528-4723-8693-A691CCDAA300}">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marL="0" lvl="0" indent="0" algn="l" defTabSz="2133600">
            <a:lnSpc>
              <a:spcPct val="90000"/>
            </a:lnSpc>
            <a:spcBef>
              <a:spcPct val="0"/>
            </a:spcBef>
            <a:spcAft>
              <a:spcPct val="35000"/>
            </a:spcAft>
            <a:buNone/>
          </a:pPr>
          <a:endParaRPr lang="en-US" sz="4800" kern="1200" dirty="0"/>
        </a:p>
        <a:p>
          <a:pPr marL="0" lvl="0" indent="0" algn="l" defTabSz="2133600">
            <a:lnSpc>
              <a:spcPct val="90000"/>
            </a:lnSpc>
            <a:spcBef>
              <a:spcPct val="0"/>
            </a:spcBef>
            <a:spcAft>
              <a:spcPct val="35000"/>
            </a:spcAft>
            <a:buNone/>
          </a:pPr>
          <a:r>
            <a:rPr lang="en-US" sz="4800" kern="1200" dirty="0"/>
            <a:t>69% did not graduate high school</a:t>
          </a:r>
        </a:p>
      </dsp:txBody>
      <dsp:txXfrm>
        <a:off x="0" y="0"/>
        <a:ext cx="6900512" cy="2768070"/>
      </dsp:txXfrm>
    </dsp:sp>
    <dsp:sp modelId="{58097A57-F326-4C88-9BA5-FA22AB9C37A3}">
      <dsp:nvSpPr>
        <dsp:cNvPr id="0" name=""/>
        <dsp:cNvSpPr/>
      </dsp:nvSpPr>
      <dsp:spPr>
        <a:xfrm>
          <a:off x="0" y="2768070"/>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9A4038-4C4B-45CC-98D4-D8774CF7738A}">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marL="0" lvl="0" indent="0" algn="l" defTabSz="2133600">
            <a:lnSpc>
              <a:spcPct val="90000"/>
            </a:lnSpc>
            <a:spcBef>
              <a:spcPct val="0"/>
            </a:spcBef>
            <a:spcAft>
              <a:spcPct val="35000"/>
            </a:spcAft>
            <a:buNone/>
          </a:pPr>
          <a:r>
            <a:rPr lang="en-US" sz="4800" kern="1200" dirty="0"/>
            <a:t>Only 1% graduated on time with an average or better GPA</a:t>
          </a:r>
        </a:p>
      </dsp:txBody>
      <dsp:txXfrm>
        <a:off x="0" y="2768070"/>
        <a:ext cx="6900512" cy="276807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0.5765</cdr:x>
      <cdr:y>0.3032</cdr:y>
    </cdr:from>
    <cdr:to>
      <cdr:x>0.64911</cdr:x>
      <cdr:y>0.40656</cdr:y>
    </cdr:to>
    <cdr:sp macro="" textlink="">
      <cdr:nvSpPr>
        <cdr:cNvPr id="2" name="TextBox 1">
          <a:extLst xmlns:a="http://schemas.openxmlformats.org/drawingml/2006/main">
            <a:ext uri="{FF2B5EF4-FFF2-40B4-BE49-F238E27FC236}">
              <a16:creationId xmlns:a16="http://schemas.microsoft.com/office/drawing/2014/main" id="{EB68ADCC-C220-213D-4CD8-5D16AD966F1E}"/>
            </a:ext>
          </a:extLst>
        </cdr:cNvPr>
        <cdr:cNvSpPr txBox="1"/>
      </cdr:nvSpPr>
      <cdr:spPr>
        <a:xfrm xmlns:a="http://schemas.openxmlformats.org/drawingml/2006/main">
          <a:off x="6062219" y="1465662"/>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chemeClr val="bg1"/>
              </a:solidFill>
            </a:rPr>
            <a:t>36%</a:t>
          </a:r>
        </a:p>
      </cdr:txBody>
    </cdr:sp>
  </cdr:relSizeAnchor>
  <cdr:relSizeAnchor xmlns:cdr="http://schemas.openxmlformats.org/drawingml/2006/chartDrawing">
    <cdr:from>
      <cdr:x>0.46369</cdr:x>
      <cdr:y>0.76181</cdr:y>
    </cdr:from>
    <cdr:to>
      <cdr:x>0.53631</cdr:x>
      <cdr:y>0.86516</cdr:y>
    </cdr:to>
    <cdr:sp macro="" textlink="">
      <cdr:nvSpPr>
        <cdr:cNvPr id="4" name="TextBox 3">
          <a:extLst xmlns:a="http://schemas.openxmlformats.org/drawingml/2006/main">
            <a:ext uri="{FF2B5EF4-FFF2-40B4-BE49-F238E27FC236}">
              <a16:creationId xmlns:a16="http://schemas.microsoft.com/office/drawing/2014/main" id="{7004D449-D74E-88F5-7DD6-587A24DA8D23}"/>
            </a:ext>
          </a:extLst>
        </cdr:cNvPr>
        <cdr:cNvSpPr txBox="1"/>
      </cdr:nvSpPr>
      <cdr:spPr>
        <a:xfrm xmlns:a="http://schemas.openxmlformats.org/drawingml/2006/main">
          <a:off x="4876012" y="3682531"/>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chemeClr val="bg1"/>
              </a:solidFill>
            </a:rPr>
            <a:t>26%</a:t>
          </a:r>
        </a:p>
      </cdr:txBody>
    </cdr:sp>
  </cdr:relSizeAnchor>
  <cdr:relSizeAnchor xmlns:cdr="http://schemas.openxmlformats.org/drawingml/2006/chartDrawing">
    <cdr:from>
      <cdr:x>0.3482</cdr:x>
      <cdr:y>0.64903</cdr:y>
    </cdr:from>
    <cdr:to>
      <cdr:x>0.42081</cdr:x>
      <cdr:y>0.75238</cdr:y>
    </cdr:to>
    <cdr:sp macro="" textlink="">
      <cdr:nvSpPr>
        <cdr:cNvPr id="5" name="TextBox 4">
          <a:extLst xmlns:a="http://schemas.openxmlformats.org/drawingml/2006/main">
            <a:ext uri="{FF2B5EF4-FFF2-40B4-BE49-F238E27FC236}">
              <a16:creationId xmlns:a16="http://schemas.microsoft.com/office/drawing/2014/main" id="{5D1956C1-5312-CEFA-A68E-16EA528BF9D2}"/>
            </a:ext>
          </a:extLst>
        </cdr:cNvPr>
        <cdr:cNvSpPr txBox="1"/>
      </cdr:nvSpPr>
      <cdr:spPr>
        <a:xfrm xmlns:a="http://schemas.openxmlformats.org/drawingml/2006/main">
          <a:off x="3661525" y="3137348"/>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chemeClr val="bg1"/>
              </a:solidFill>
            </a:rPr>
            <a:t>5%</a:t>
          </a:r>
        </a:p>
      </cdr:txBody>
    </cdr:sp>
  </cdr:relSizeAnchor>
  <cdr:relSizeAnchor xmlns:cdr="http://schemas.openxmlformats.org/drawingml/2006/chartDrawing">
    <cdr:from>
      <cdr:x>0.32594</cdr:x>
      <cdr:y>0.54014</cdr:y>
    </cdr:from>
    <cdr:to>
      <cdr:x>0.39855</cdr:x>
      <cdr:y>0.6435</cdr:y>
    </cdr:to>
    <cdr:sp macro="" textlink="">
      <cdr:nvSpPr>
        <cdr:cNvPr id="6" name="TextBox 5">
          <a:extLst xmlns:a="http://schemas.openxmlformats.org/drawingml/2006/main">
            <a:ext uri="{FF2B5EF4-FFF2-40B4-BE49-F238E27FC236}">
              <a16:creationId xmlns:a16="http://schemas.microsoft.com/office/drawing/2014/main" id="{9FB88DD2-AF13-0100-057C-821DD247C583}"/>
            </a:ext>
          </a:extLst>
        </cdr:cNvPr>
        <cdr:cNvSpPr txBox="1"/>
      </cdr:nvSpPr>
      <cdr:spPr>
        <a:xfrm xmlns:a="http://schemas.openxmlformats.org/drawingml/2006/main">
          <a:off x="3427426" y="2611018"/>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chemeClr val="bg1"/>
              </a:solidFill>
            </a:rPr>
            <a:t>7%</a:t>
          </a:r>
        </a:p>
      </cdr:txBody>
    </cdr:sp>
  </cdr:relSizeAnchor>
  <cdr:relSizeAnchor xmlns:cdr="http://schemas.openxmlformats.org/drawingml/2006/chartDrawing">
    <cdr:from>
      <cdr:x>0.32609</cdr:x>
      <cdr:y>0.2889</cdr:y>
    </cdr:from>
    <cdr:to>
      <cdr:x>0.3987</cdr:x>
      <cdr:y>0.39226</cdr:y>
    </cdr:to>
    <cdr:sp macro="" textlink="">
      <cdr:nvSpPr>
        <cdr:cNvPr id="7" name="TextBox 6">
          <a:extLst xmlns:a="http://schemas.openxmlformats.org/drawingml/2006/main">
            <a:ext uri="{FF2B5EF4-FFF2-40B4-BE49-F238E27FC236}">
              <a16:creationId xmlns:a16="http://schemas.microsoft.com/office/drawing/2014/main" id="{28AA3F35-4D51-E814-BD8C-1B80A9BB9AE1}"/>
            </a:ext>
          </a:extLst>
        </cdr:cNvPr>
        <cdr:cNvSpPr txBox="1"/>
      </cdr:nvSpPr>
      <cdr:spPr>
        <a:xfrm xmlns:a="http://schemas.openxmlformats.org/drawingml/2006/main">
          <a:off x="3428997" y="1396531"/>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rgbClr val="920000"/>
              </a:solidFill>
            </a:rPr>
            <a:t>14%</a:t>
          </a:r>
        </a:p>
      </cdr:txBody>
    </cdr:sp>
  </cdr:relSizeAnchor>
  <cdr:relSizeAnchor xmlns:cdr="http://schemas.openxmlformats.org/drawingml/2006/chartDrawing">
    <cdr:from>
      <cdr:x>0.41409</cdr:x>
      <cdr:y>0.12737</cdr:y>
    </cdr:from>
    <cdr:to>
      <cdr:x>0.4867</cdr:x>
      <cdr:y>0.23072</cdr:y>
    </cdr:to>
    <cdr:sp macro="" textlink="">
      <cdr:nvSpPr>
        <cdr:cNvPr id="8" name="TextBox 7">
          <a:extLst xmlns:a="http://schemas.openxmlformats.org/drawingml/2006/main">
            <a:ext uri="{FF2B5EF4-FFF2-40B4-BE49-F238E27FC236}">
              <a16:creationId xmlns:a16="http://schemas.microsoft.com/office/drawing/2014/main" id="{D2E1E7ED-D67A-585A-A274-382A0A0FDF8E}"/>
            </a:ext>
          </a:extLst>
        </cdr:cNvPr>
        <cdr:cNvSpPr txBox="1"/>
      </cdr:nvSpPr>
      <cdr:spPr>
        <a:xfrm xmlns:a="http://schemas.openxmlformats.org/drawingml/2006/main">
          <a:off x="4354395" y="615677"/>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rgbClr val="920000"/>
              </a:solidFill>
            </a:rPr>
            <a:t>11%</a:t>
          </a:r>
        </a:p>
      </cdr:txBody>
    </cdr:sp>
  </cdr:relSizeAnchor>
  <cdr:relSizeAnchor xmlns:cdr="http://schemas.openxmlformats.org/drawingml/2006/chartDrawing">
    <cdr:from>
      <cdr:x>0.31264</cdr:x>
      <cdr:y>0.45271</cdr:y>
    </cdr:from>
    <cdr:to>
      <cdr:x>0.38525</cdr:x>
      <cdr:y>0.55607</cdr:y>
    </cdr:to>
    <cdr:sp macro="" textlink="">
      <cdr:nvSpPr>
        <cdr:cNvPr id="9" name="TextBox 8">
          <a:extLst xmlns:a="http://schemas.openxmlformats.org/drawingml/2006/main">
            <a:ext uri="{FF2B5EF4-FFF2-40B4-BE49-F238E27FC236}">
              <a16:creationId xmlns:a16="http://schemas.microsoft.com/office/drawing/2014/main" id="{F079C5B4-9903-BEAD-0B63-ADAD67BD1037}"/>
            </a:ext>
          </a:extLst>
        </cdr:cNvPr>
        <cdr:cNvSpPr txBox="1"/>
      </cdr:nvSpPr>
      <cdr:spPr>
        <a:xfrm xmlns:a="http://schemas.openxmlformats.org/drawingml/2006/main">
          <a:off x="3287595" y="2188383"/>
          <a:ext cx="763571" cy="499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2800" b="1" dirty="0">
              <a:solidFill>
                <a:srgbClr val="920000"/>
              </a:solidFill>
            </a:rPr>
            <a:t>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A577A-B131-47D4-9910-E17BF46DB599}" type="datetimeFigureOut">
              <a:rPr lang="en-CA" smtClean="0"/>
              <a:t>2023-10-25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FA7D69-1FC2-4FA9-94BA-2D2F493454FB}" type="slidenum">
              <a:rPr lang="en-CA" smtClean="0"/>
              <a:t>‹#›</a:t>
            </a:fld>
            <a:endParaRPr lang="en-CA"/>
          </a:p>
        </p:txBody>
      </p:sp>
    </p:spTree>
    <p:extLst>
      <p:ext uri="{BB962C8B-B14F-4D97-AF65-F5344CB8AC3E}">
        <p14:creationId xmlns:p14="http://schemas.microsoft.com/office/powerpoint/2010/main" val="40042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doi.org/10.1093/qje/qjw033"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bccrc.ca/sites/bccrc.ca/files/2020-09/2019_ResearchReport_FINAL_Web.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heckmanequation.org/resource/faq-lifecycle-benefits-influential-early-childhood-program/"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heckmanequation.org/resource/faq-lifecycle-benefits-influential-early-childhood-progra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My message today is simple.  It is possible to reduce social issues including poverty while reducing costs to the taxpayer.</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a:t>
            </a:fld>
            <a:endParaRPr lang="en-CA"/>
          </a:p>
        </p:txBody>
      </p:sp>
    </p:spTree>
    <p:extLst>
      <p:ext uri="{BB962C8B-B14F-4D97-AF65-F5344CB8AC3E}">
        <p14:creationId xmlns:p14="http://schemas.microsoft.com/office/powerpoint/2010/main" val="160431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remaining social issues paint a similar picture, so I will go through them quickly.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latin typeface="Calibri" panose="020F0502020204030204" pitchFamily="34" charset="0"/>
                <a:cs typeface="Times New Roman" panose="02020603050405020304" pitchFamily="18" charset="0"/>
              </a:rPr>
              <a:t>Here is homelessness.  Those who didn’t make it to grade 12 were 60 times more likely to be homeless in 2017.  Non-completers accounted for 82% of homeless</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10</a:t>
            </a:fld>
            <a:endParaRPr lang="en-CA"/>
          </a:p>
        </p:txBody>
      </p:sp>
    </p:spTree>
    <p:extLst>
      <p:ext uri="{BB962C8B-B14F-4D97-AF65-F5344CB8AC3E}">
        <p14:creationId xmlns:p14="http://schemas.microsoft.com/office/powerpoint/2010/main" val="1954009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panose="020F0502020204030204" pitchFamily="34" charset="0"/>
                <a:cs typeface="Times New Roman" panose="02020603050405020304" pitchFamily="18" charset="0"/>
              </a:rPr>
              <a:t>Those who didn’t make it to grade 12 were 40 times more likely to be known to corrections.  Non-completers accounted for 75% of those known to corrections</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11</a:t>
            </a:fld>
            <a:endParaRPr lang="en-CA"/>
          </a:p>
        </p:txBody>
      </p:sp>
    </p:spTree>
    <p:extLst>
      <p:ext uri="{BB962C8B-B14F-4D97-AF65-F5344CB8AC3E}">
        <p14:creationId xmlns:p14="http://schemas.microsoft.com/office/powerpoint/2010/main" val="4139592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panose="020F0502020204030204" pitchFamily="34" charset="0"/>
                <a:cs typeface="Times New Roman" panose="02020603050405020304" pitchFamily="18" charset="0"/>
              </a:rPr>
              <a:t>Those who didn’t make it to grade 12 were 40 times more likely to have a prescription related to drug and alcohol abuse.  Non-completers accounted for 75% of those with a prescription related to drug and alcohol abuse</a:t>
            </a:r>
            <a:endParaRPr lang="en-CA" dirty="0"/>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12</a:t>
            </a:fld>
            <a:endParaRPr lang="en-CA"/>
          </a:p>
        </p:txBody>
      </p:sp>
    </p:spTree>
    <p:extLst>
      <p:ext uri="{BB962C8B-B14F-4D97-AF65-F5344CB8AC3E}">
        <p14:creationId xmlns:p14="http://schemas.microsoft.com/office/powerpoint/2010/main" val="3754813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panose="020F0502020204030204" pitchFamily="34" charset="0"/>
                <a:cs typeface="Times New Roman" panose="02020603050405020304" pitchFamily="18" charset="0"/>
              </a:rPr>
              <a:t>Women who didn’t make it to grade 12 were 200 times more likely to have a child in care.  Non-completers accounted for 90% of women who had a child in care</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13</a:t>
            </a:fld>
            <a:endParaRPr lang="en-CA"/>
          </a:p>
        </p:txBody>
      </p:sp>
    </p:spTree>
    <p:extLst>
      <p:ext uri="{BB962C8B-B14F-4D97-AF65-F5344CB8AC3E}">
        <p14:creationId xmlns:p14="http://schemas.microsoft.com/office/powerpoint/2010/main" val="3892007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I want to add one more outcome.  Thanks to Scott, Statistics Canada linked BC’s education data to tax data, so we could see how kids did after leaving school.  This graph shows the taxes paid by students who were in grade 11 in 1991/1992, the first year of the data. Clearly grads pay a lot more taxes.  Assuming that the difference persists until age 65 and is zero thereafter, the net present value of the difference discounted to age 18 is around $75,000.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14</a:t>
            </a:fld>
            <a:endParaRPr lang="en-CA"/>
          </a:p>
        </p:txBody>
      </p:sp>
    </p:spTree>
    <p:extLst>
      <p:ext uri="{BB962C8B-B14F-4D97-AF65-F5344CB8AC3E}">
        <p14:creationId xmlns:p14="http://schemas.microsoft.com/office/powerpoint/2010/main" val="1371669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second thing that we found was that social issues are.  Also using administrative data we followed over a million students through the BC education system and into adulthood.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16</a:t>
            </a:fld>
            <a:endParaRPr lang="en-CA"/>
          </a:p>
        </p:txBody>
      </p:sp>
    </p:spTree>
    <p:extLst>
      <p:ext uri="{BB962C8B-B14F-4D97-AF65-F5344CB8AC3E}">
        <p14:creationId xmlns:p14="http://schemas.microsoft.com/office/powerpoint/2010/main" val="2522895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Sara B. Heller, Anuj K. Shah, Jonathan </a:t>
            </a:r>
            <a:r>
              <a:rPr lang="en-CA" dirty="0" err="1"/>
              <a:t>Guryan</a:t>
            </a:r>
            <a:r>
              <a:rPr lang="en-CA" dirty="0"/>
              <a:t>, Jens Ludwig, </a:t>
            </a:r>
            <a:r>
              <a:rPr lang="en-CA" dirty="0" err="1"/>
              <a:t>Sendhil</a:t>
            </a:r>
            <a:r>
              <a:rPr lang="en-CA" dirty="0"/>
              <a:t> Mullainathan, Harold A. Pollack, Thinking, Fast and Slow? Some Field Experiments to Reduce Crime and Dropout in Chicago, </a:t>
            </a:r>
            <a:r>
              <a:rPr lang="en-CA" i="1" dirty="0"/>
              <a:t>The Quarterly Journal of Economics</a:t>
            </a:r>
            <a:r>
              <a:rPr lang="en-CA" dirty="0"/>
              <a:t>, Volume 132, Issue 1, February 2017, Pages 1–54, </a:t>
            </a:r>
            <a:r>
              <a:rPr lang="en-CA" dirty="0">
                <a:hlinkClick r:id="rId3"/>
              </a:rPr>
              <a:t>https://doi.org/10.1093/qje/qjw033</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18</a:t>
            </a:fld>
            <a:endParaRPr lang="en-CA"/>
          </a:p>
        </p:txBody>
      </p:sp>
    </p:spTree>
    <p:extLst>
      <p:ext uri="{BB962C8B-B14F-4D97-AF65-F5344CB8AC3E}">
        <p14:creationId xmlns:p14="http://schemas.microsoft.com/office/powerpoint/2010/main" val="1835664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I talked about the need for independent scientific evaluations.</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22</a:t>
            </a:fld>
            <a:endParaRPr lang="en-CA"/>
          </a:p>
        </p:txBody>
      </p:sp>
    </p:spTree>
    <p:extLst>
      <p:ext uri="{BB962C8B-B14F-4D97-AF65-F5344CB8AC3E}">
        <p14:creationId xmlns:p14="http://schemas.microsoft.com/office/powerpoint/2010/main" val="738784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64B4331-032A-AC1F-95F4-5112C4F88978}"/>
              </a:ext>
            </a:extLst>
          </p:cNvPr>
          <p:cNvSpPr>
            <a:spLocks noGrp="1" noChangeArrowheads="1"/>
          </p:cNvSpPr>
          <p:nvPr>
            <p:ph type="sldNum" sz="quarter" idx="5"/>
          </p:nvPr>
        </p:nvSpPr>
        <p:spPr>
          <a:ln/>
        </p:spPr>
        <p:txBody>
          <a:bodyPr/>
          <a:lstStyle/>
          <a:p>
            <a:fld id="{5E6C5D1F-B87B-40E5-ABC1-ADB2974BA9B9}" type="slidenum">
              <a:rPr lang="en-US" altLang="en-US"/>
              <a:pPr/>
              <a:t>23</a:t>
            </a:fld>
            <a:endParaRPr lang="en-US" altLang="en-US"/>
          </a:p>
        </p:txBody>
      </p:sp>
      <p:sp>
        <p:nvSpPr>
          <p:cNvPr id="165890" name="Rectangle 2">
            <a:extLst>
              <a:ext uri="{FF2B5EF4-FFF2-40B4-BE49-F238E27FC236}">
                <a16:creationId xmlns:a16="http://schemas.microsoft.com/office/drawing/2014/main" id="{E984D92F-B47B-924E-D4F1-B53B54842244}"/>
              </a:ext>
            </a:extLst>
          </p:cNvPr>
          <p:cNvSpPr>
            <a:spLocks noGrp="1" noRot="1" noChangeAspect="1" noChangeArrowheads="1" noTextEdit="1"/>
          </p:cNvSpPr>
          <p:nvPr>
            <p:ph type="sldImg"/>
          </p:nvPr>
        </p:nvSpPr>
        <p:spPr>
          <a:ln/>
        </p:spPr>
      </p:sp>
      <p:sp>
        <p:nvSpPr>
          <p:cNvPr id="165891" name="Rectangle 3">
            <a:extLst>
              <a:ext uri="{FF2B5EF4-FFF2-40B4-BE49-F238E27FC236}">
                <a16:creationId xmlns:a16="http://schemas.microsoft.com/office/drawing/2014/main" id="{DF9742A6-BA37-53F1-3A9B-C712C4889448}"/>
              </a:ext>
            </a:extLst>
          </p:cNvPr>
          <p:cNvSpPr>
            <a:spLocks noGrp="1" noChangeArrowheads="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By scientific, I mean evaluations that estimate the impact of the interventions using random assignment.  Random assignment is the only method that can be proved mathematically to generate unbiased estimates of program impact.  It has been required for the testing of all new drugs and medical devices for more than 50 years.  It is common in science—</a:t>
            </a:r>
            <a:r>
              <a:rPr lang="en-CA" sz="1800" dirty="0">
                <a:effectLst/>
                <a:latin typeface="Calibri" panose="020F0502020204030204" pitchFamily="34" charset="0"/>
                <a:ea typeface="Calibri" panose="020F0502020204030204" pitchFamily="34" charset="0"/>
                <a:cs typeface="Times New Roman" panose="02020603050405020304" pitchFamily="18" charset="0"/>
              </a:rPr>
              <a:t>the </a:t>
            </a:r>
            <a:r>
              <a:rPr lang="en-CA"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BC Cancer Agency</a:t>
            </a:r>
            <a:r>
              <a:rPr lang="en-CA" sz="1800" dirty="0">
                <a:effectLst/>
                <a:latin typeface="Calibri" panose="020F0502020204030204" pitchFamily="34" charset="0"/>
                <a:ea typeface="Calibri" panose="020F0502020204030204" pitchFamily="34" charset="0"/>
                <a:cs typeface="Times New Roman" panose="02020603050405020304" pitchFamily="18" charset="0"/>
              </a:rPr>
              <a:t> has enrolled more than 34,000 patients in randomized trials. </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Calibri" panose="020F0502020204030204" pitchFamily="34" charset="0"/>
                <a:ea typeface="Calibri" panose="020F0502020204030204" pitchFamily="34" charset="0"/>
                <a:cs typeface="Times New Roman" panose="02020603050405020304" pitchFamily="18" charset="0"/>
              </a:rPr>
              <a:t>Where random assignment is used, the unpleasant truth, that most new ideas are wrong, is revealed.  For example, </a:t>
            </a:r>
            <a:r>
              <a:rPr lang="en-US" sz="1800" dirty="0">
                <a:effectLst/>
                <a:latin typeface="Calibri" panose="020F0502020204030204" pitchFamily="34" charset="0"/>
                <a:ea typeface="Calibri" panose="020F0502020204030204" pitchFamily="34" charset="0"/>
                <a:cs typeface="Times New Roman" panose="02020603050405020304" pitchFamily="18" charset="0"/>
              </a:rPr>
              <a:t>50-80% of positive results in initial clinical studies of new drugs (so called Phase II trials) are overturned in subsequent, more rigorous Randomized phase III trials.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Times New Roman" panose="02020603050405020304" pitchFamily="18" charset="0"/>
              </a:rPr>
              <a:t>Random assignment is rare in social services, but where it is used, for social programs a similar pattern emerges.  T</a:t>
            </a:r>
            <a:r>
              <a:rPr lang="en-US" sz="1800" dirty="0">
                <a:effectLst/>
                <a:latin typeface="Calibri" panose="020F0502020204030204" pitchFamily="34" charset="0"/>
                <a:ea typeface="Calibri" panose="020F0502020204030204" pitchFamily="34" charset="0"/>
                <a:cs typeface="Times New Roman" panose="02020603050405020304" pitchFamily="18" charset="0"/>
              </a:rPr>
              <a:t>he US Evidence-Based Policymaking Commission reports that 70% to 80% of new social interventions subjected to scientific evaluation did not achieve their objectives.</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Those who wish to implement effective social interventions face an additional challenge—the legal and social framework, the nature of disadvantage of the program participants and the content of the intervention can all vary from site to site.  As a result, the “same program” can have different effects in different sites.  </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And a lot of the literature comes from the US which has a very different the legal and social framework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Finally, conflicts of interest can bias even rigorous studies. This is so widely recognized that authors must include a conflict-of-interest statement with submissions to almost all academic journals. But here in BC, we ask each Ministry and often each program manager to report on the effectiveness of their own programs.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24</a:t>
            </a:fld>
            <a:endParaRPr lang="en-CA"/>
          </a:p>
        </p:txBody>
      </p:sp>
    </p:spTree>
    <p:extLst>
      <p:ext uri="{BB962C8B-B14F-4D97-AF65-F5344CB8AC3E}">
        <p14:creationId xmlns:p14="http://schemas.microsoft.com/office/powerpoint/2010/main" val="1036517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first finding is that </a:t>
            </a:r>
            <a:r>
              <a:rPr lang="en-US" sz="1200" dirty="0"/>
              <a:t>We can identify 2000 10-year-olds who are at extreme risk of poor educational attainment.</a:t>
            </a:r>
            <a:br>
              <a:rPr lang="en-US" dirty="0"/>
            </a:br>
            <a:r>
              <a:rPr lang="en-US" dirty="0"/>
              <a:t> </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2</a:t>
            </a:fld>
            <a:endParaRPr lang="en-CA"/>
          </a:p>
        </p:txBody>
      </p:sp>
    </p:spTree>
    <p:extLst>
      <p:ext uri="{BB962C8B-B14F-4D97-AF65-F5344CB8AC3E}">
        <p14:creationId xmlns:p14="http://schemas.microsoft.com/office/powerpoint/2010/main" val="37907673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will begin with two sets of facts that the Basic Income Study uncovered.  The first is that each year we can identify 2,000 10-year-old children without an intellectual disability, autism or a severe physical disability, who are, nonetheless, at extreme risk of dropping out of school. The second is that the majority of social issues: homelessness, crime, drug abuse and income assistance are manifest among those who have not completed high school.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are all familiar, I think, with the well-publicized studies of interventions that reduce social issues while saving the taxpayer money.   For example, Nobel Prize winning, University of Chicago economics professor James Heckman reports that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Abcedarian</a:t>
            </a:r>
            <a:r>
              <a:rPr lang="en-US" sz="1800" dirty="0">
                <a:effectLst/>
                <a:latin typeface="Calibri" panose="020F0502020204030204" pitchFamily="34" charset="0"/>
                <a:ea typeface="Calibri" panose="020F0502020204030204" pitchFamily="34" charset="0"/>
                <a:cs typeface="Times New Roman" panose="02020603050405020304" pitchFamily="18" charset="0"/>
              </a:rPr>
              <a:t> intervention for disadvantaged children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returned more than $6 for each $1 invested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asked one of our cabinet ministers why we don’t implement more programs like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Abcedarian</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reduce social issues.  He pointed to the issue of social trust.  To make such an investment, the government is asking voters to put their money upfront and trust that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this</a:t>
            </a:r>
            <a:r>
              <a:rPr lang="en-US" sz="1800" dirty="0">
                <a:effectLst/>
                <a:latin typeface="Calibri" panose="020F0502020204030204" pitchFamily="34" charset="0"/>
                <a:ea typeface="Calibri" panose="020F0502020204030204" pitchFamily="34" charset="0"/>
                <a:cs typeface="Times New Roman" panose="02020603050405020304" pitchFamily="18" charset="0"/>
              </a:rPr>
              <a:t> government program will be so effective that they will get their money back and more plus interest over the next 60 years.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Research by the OECD and many others reports that the needed trust in government isn’t there.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Fortunately, public trust of scientists remains high so it may be possible to generate the requisite trust in these important investments by commissioning, independent scientific evaluations of new initiatives.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Before I get into what I mean by independent scientific evaluations and why I think that they are essential, let’s go over what we found.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28</a:t>
            </a:fld>
            <a:endParaRPr lang="en-CA"/>
          </a:p>
        </p:txBody>
      </p:sp>
    </p:spTree>
    <p:extLst>
      <p:ext uri="{BB962C8B-B14F-4D97-AF65-F5344CB8AC3E}">
        <p14:creationId xmlns:p14="http://schemas.microsoft.com/office/powerpoint/2010/main" val="3599570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summary, most social issues are manifest among those who have poor educational outcomes.  In BC we can now identify about 2,000 10-year-olds who are at extreme risk of poor educational outcomes each year. Ignoring the plight of these children will cost us plenty.  Scientific research has shown that it is possible to deflect disadvantaged children onto healthier, happier trajectories.  But we and the voters can only know that these investments are paying off if we conduct rigorous independent evaluations of the interventions as they are implemented here in BC.</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can take concrete steps to a better society by implementing rigorous evaluations of existing programs, by introducing new programs with rigorous evaluation built in, by expanding the programs that work and by re-thinking or re-tooling the ones that don’t.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29</a:t>
            </a:fld>
            <a:endParaRPr lang="en-CA"/>
          </a:p>
        </p:txBody>
      </p:sp>
    </p:spTree>
    <p:extLst>
      <p:ext uri="{BB962C8B-B14F-4D97-AF65-F5344CB8AC3E}">
        <p14:creationId xmlns:p14="http://schemas.microsoft.com/office/powerpoint/2010/main" val="172697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will begin with two sets of facts that the Basic Income Study uncovered.  The first is that each year we can identify 2,000 10-year-old children without an intellectual disability, autism or a severe physical disability, who are, nonetheless, at extreme risk of dropping out of school. The second is that the majority of social issues: homelessness, crime, drug abuse and income assistance are manifest among those who have not completed high school.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are all familiar, I think, with the well-publicized studies of interventions that reduce social issues while saving the taxpayer money.   For example, Nobel Prize winning, University of Chicago economics professor James Heckman reports that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Abcedarian</a:t>
            </a:r>
            <a:r>
              <a:rPr lang="en-US" sz="1800" dirty="0">
                <a:effectLst/>
                <a:latin typeface="Calibri" panose="020F0502020204030204" pitchFamily="34" charset="0"/>
                <a:ea typeface="Calibri" panose="020F0502020204030204" pitchFamily="34" charset="0"/>
                <a:cs typeface="Times New Roman" panose="02020603050405020304" pitchFamily="18" charset="0"/>
              </a:rPr>
              <a:t> intervention for disadvantaged children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returned more than $6 for each $1 invested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asked one of our cabinet ministers why we don’t implement more programs like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Abcedarian</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reduce social issues.  He pointed to the issue of social trust.  To make such an investment, the government is asking voters to put their money upfront and trust that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this</a:t>
            </a:r>
            <a:r>
              <a:rPr lang="en-US" sz="1800" dirty="0">
                <a:effectLst/>
                <a:latin typeface="Calibri" panose="020F0502020204030204" pitchFamily="34" charset="0"/>
                <a:ea typeface="Calibri" panose="020F0502020204030204" pitchFamily="34" charset="0"/>
                <a:cs typeface="Times New Roman" panose="02020603050405020304" pitchFamily="18" charset="0"/>
              </a:rPr>
              <a:t> government program will be so effective that they will get their money back and more plus interest over the next 60 years.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Research by the OECD and many others reports that the needed trust in government isn’t there.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Fortunately, public trust of scientists remains high so it may be possible to generate the requisite trust in these important investments by commissioning, independent scientific evaluations of new initiatives.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Before I get into what I mean by independent scientific evaluations and why I think that they are essential, let’s go over what we found.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3</a:t>
            </a:fld>
            <a:endParaRPr lang="en-CA"/>
          </a:p>
        </p:txBody>
      </p:sp>
    </p:spTree>
    <p:extLst>
      <p:ext uri="{BB962C8B-B14F-4D97-AF65-F5344CB8AC3E}">
        <p14:creationId xmlns:p14="http://schemas.microsoft.com/office/powerpoint/2010/main" val="669918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first finding is that </a:t>
            </a:r>
            <a:r>
              <a:rPr lang="en-US" sz="1200" dirty="0"/>
              <a:t>We can identify 2000 10-year-olds who are at extreme risk of poor educational attainment.</a:t>
            </a:r>
            <a:br>
              <a:rPr lang="en-US" dirty="0"/>
            </a:br>
            <a:r>
              <a:rPr lang="en-US" dirty="0"/>
              <a:t> </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4</a:t>
            </a:fld>
            <a:endParaRPr lang="en-CA"/>
          </a:p>
        </p:txBody>
      </p:sp>
    </p:spTree>
    <p:extLst>
      <p:ext uri="{BB962C8B-B14F-4D97-AF65-F5344CB8AC3E}">
        <p14:creationId xmlns:p14="http://schemas.microsoft.com/office/powerpoint/2010/main" val="235053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administrative data also allowed us to follow the roughly 250,000 students, born in BC, and in grade 4 between 1999/2000 and 2005/2006 through the education system to graduation.  The sample was restricted to kids who had not been classified as having an intellectual disability, severe physical disability or ASD.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used 6 years of data to identify the characteristics that predicted graduation and the 7</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dirty="0">
                <a:effectLst/>
                <a:latin typeface="Calibri" panose="020F0502020204030204" pitchFamily="34" charset="0"/>
                <a:ea typeface="Calibri" panose="020F0502020204030204" pitchFamily="34" charset="0"/>
                <a:cs typeface="Times New Roman" panose="02020603050405020304" pitchFamily="18" charset="0"/>
              </a:rPr>
              <a:t> year to test the predictions.  </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5</a:t>
            </a:fld>
            <a:endParaRPr lang="en-CA"/>
          </a:p>
        </p:txBody>
      </p:sp>
    </p:spTree>
    <p:extLst>
      <p:ext uri="{BB962C8B-B14F-4D97-AF65-F5344CB8AC3E}">
        <p14:creationId xmlns:p14="http://schemas.microsoft.com/office/powerpoint/2010/main" val="1759810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We found that we can identify 2,000 children at age 10, who are at extreme risk of poor educational outcomes.  Of these 2,000 children 1,380 will not graduate and only 20 will graduate on time with at least an average GPA. </a:t>
            </a:r>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6</a:t>
            </a:fld>
            <a:endParaRPr lang="en-CA"/>
          </a:p>
        </p:txBody>
      </p:sp>
    </p:spTree>
    <p:extLst>
      <p:ext uri="{BB962C8B-B14F-4D97-AF65-F5344CB8AC3E}">
        <p14:creationId xmlns:p14="http://schemas.microsoft.com/office/powerpoint/2010/main" val="3192858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second thing that we found was that social issues are.  Also using administrative data we followed over a million students through the BC education system and into adulthood.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7</a:t>
            </a:fld>
            <a:endParaRPr lang="en-CA"/>
          </a:p>
        </p:txBody>
      </p:sp>
    </p:spTree>
    <p:extLst>
      <p:ext uri="{BB962C8B-B14F-4D97-AF65-F5344CB8AC3E}">
        <p14:creationId xmlns:p14="http://schemas.microsoft.com/office/powerpoint/2010/main" val="1045838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¾ of students in our sample graduated although as we will see, graduates who took English 12 do much better than students who took the easier Communications 12.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Let’s see how they turned out.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55207561-FBB4-449A-B20A-94E8C1F975EC}" type="slidenum">
              <a:rPr lang="en-CA" smtClean="0"/>
              <a:t>8</a:t>
            </a:fld>
            <a:endParaRPr lang="en-CA"/>
          </a:p>
        </p:txBody>
      </p:sp>
    </p:spTree>
    <p:extLst>
      <p:ext uri="{BB962C8B-B14F-4D97-AF65-F5344CB8AC3E}">
        <p14:creationId xmlns:p14="http://schemas.microsoft.com/office/powerpoint/2010/main" val="106497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graph shows the percentage who received IA in any given month by how well they did in HS.  in any given month 20% of females who didn’t make it to grade 12 received IA after turning 19, compared with less than 1% of females who graduated on time with an average GPA.  People in public health like to talk about relative risk.  The risk of receiving IA for a person who did not make it to grade 12 is 30 times the risk for a person who graduated on time with English 12 and at least an average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gpa</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differences among grads too.  Those who graduated with Communications 12 received about twice as much IA as those who graduated late, with a low GPA but with English 12 and about 10 times as much IA as those who graduated on time with English 12 and a better than average GPA.</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¾ of all IA paid out, was paid to students who had not graduated.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F1FA7D69-1FC2-4FA9-94BA-2D2F493454FB}" type="slidenum">
              <a:rPr lang="en-CA" smtClean="0"/>
              <a:t>9</a:t>
            </a:fld>
            <a:endParaRPr lang="en-CA"/>
          </a:p>
        </p:txBody>
      </p:sp>
    </p:spTree>
    <p:extLst>
      <p:ext uri="{BB962C8B-B14F-4D97-AF65-F5344CB8AC3E}">
        <p14:creationId xmlns:p14="http://schemas.microsoft.com/office/powerpoint/2010/main" val="369552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F8CE3-0E99-87AF-4C70-318F130941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2F6B2BA-4FCE-26D6-72EB-97B4B0A3B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09387DC-0698-0561-7AF1-39DB7B155943}"/>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0D4A6943-B9B8-CDFD-E7D3-129493022C1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FB5B196-8C02-9180-C860-03229EEF86BA}"/>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1205724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7955A-B0E6-8CD4-4C01-03E7679B25E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55EF0D3-B0A1-4678-5667-DD1B5A67B3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2CF9D32-CC25-CBD2-1AB8-F2CEE4858CFB}"/>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EABAF967-2C1E-54A7-9581-37721E39A53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7AC32B-7966-EB68-3230-7190533266F6}"/>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228481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202FA0-AA77-8AD3-850F-E9E6698210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C8CABEA-254B-C255-3FF0-6BAC87B1C0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5EF9673-EFDD-2557-7659-1126FB6A9C71}"/>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98C45CF2-E1C2-5DB3-61BD-D0DA00DBFD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3A45046-E5ED-05D5-6B7F-38365A0CC951}"/>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208626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0122-1E1B-D6B0-56C4-C91FD6757DF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329F2E0-6926-D95E-05A2-965B35080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30D7FDC-8E74-9F6F-60C6-C5504F1E2E7E}"/>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9B0CD0B4-3F17-286F-7102-E211957705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94944F-4FAF-5A59-B04A-E66A638B8C4D}"/>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3887820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5A82-73E3-50A2-6422-1F80F167FF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8F21E77-7094-62C1-2E17-1796D4E6C0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E63D32-6686-7C00-85B3-9AF5AD227C41}"/>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4515D1E1-8587-151C-3DE3-84B7F7A0AE5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6D5CCF4-B2CF-3902-0579-A67B719A4172}"/>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172601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A3CC7-0816-DEFB-D0D2-AA746B4BFD0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6A1946A-7681-4063-68FA-7D8A19964C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B7B1E6A-8B80-39ED-345F-CD8ABB0407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3E1B09B-A972-3E73-628F-B077C2DBE4D4}"/>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6" name="Footer Placeholder 5">
            <a:extLst>
              <a:ext uri="{FF2B5EF4-FFF2-40B4-BE49-F238E27FC236}">
                <a16:creationId xmlns:a16="http://schemas.microsoft.com/office/drawing/2014/main" id="{426214DE-07B1-6A91-F8C6-7E3B66F3CB2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D0D34D4-FD13-FD12-AF3A-1B6CEDD5173F}"/>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251867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24C6-E5B3-0DE0-1A29-E5F42554F46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BA36B5-241F-EC44-7612-362292CA6D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130AC-E5A9-64CA-C00B-8412F20EAB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6FEBF01-26B5-496F-68D7-6DF4AB209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2DA6B5-DF92-CC43-7B3A-C6C80DDD07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B64CC20-F729-36A4-AAAA-82C2F288E39E}"/>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8" name="Footer Placeholder 7">
            <a:extLst>
              <a:ext uri="{FF2B5EF4-FFF2-40B4-BE49-F238E27FC236}">
                <a16:creationId xmlns:a16="http://schemas.microsoft.com/office/drawing/2014/main" id="{403B95D4-68C4-3FE8-6595-854B4C05588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D3F7728-7884-C821-9EE5-D12962163E90}"/>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186310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00B5-1972-8606-2AD9-14FA9C8BB14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F636B6E-DFCD-BEFC-B578-FB4107ACE096}"/>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4" name="Footer Placeholder 3">
            <a:extLst>
              <a:ext uri="{FF2B5EF4-FFF2-40B4-BE49-F238E27FC236}">
                <a16:creationId xmlns:a16="http://schemas.microsoft.com/office/drawing/2014/main" id="{886431C6-86FF-76D6-360B-8535BB25CF5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AB6CD9D-EBA6-56F5-E251-A8B1B6333F2B}"/>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3362960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A25247-01B7-B9C5-D50E-7452EB76E6D3}"/>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3" name="Footer Placeholder 2">
            <a:extLst>
              <a:ext uri="{FF2B5EF4-FFF2-40B4-BE49-F238E27FC236}">
                <a16:creationId xmlns:a16="http://schemas.microsoft.com/office/drawing/2014/main" id="{5BA48883-DC07-4975-F73C-9466E09CE27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5224B08-52FB-AD25-1528-6A0415899E67}"/>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379820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D0E0-F509-58C7-E594-05EC24647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8A5126B-61F0-1313-6F75-C2FF2AC1D5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1D651A4-92F5-CCE9-1902-A610111CB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E4693-44AD-EC59-8B0A-D3332BA66372}"/>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6" name="Footer Placeholder 5">
            <a:extLst>
              <a:ext uri="{FF2B5EF4-FFF2-40B4-BE49-F238E27FC236}">
                <a16:creationId xmlns:a16="http://schemas.microsoft.com/office/drawing/2014/main" id="{1B6CBB4B-0AB2-A470-54C7-72A93810AB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9E490D8-0CE7-60AF-F601-57F56EE2108B}"/>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65864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87C8C-7FE4-0DD3-D207-7B9F2D105D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B25E604-EC46-8D41-A487-12F21E7094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F574FB0-CCB8-B1B2-C596-D2B39167E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C2B405-0C72-C7FE-47AF-67E707B17A07}"/>
              </a:ext>
            </a:extLst>
          </p:cNvPr>
          <p:cNvSpPr>
            <a:spLocks noGrp="1"/>
          </p:cNvSpPr>
          <p:nvPr>
            <p:ph type="dt" sz="half" idx="10"/>
          </p:nvPr>
        </p:nvSpPr>
        <p:spPr/>
        <p:txBody>
          <a:bodyPr/>
          <a:lstStyle/>
          <a:p>
            <a:fld id="{F9D1C943-AD3C-4BDF-8EF7-8F50580A9539}" type="datetimeFigureOut">
              <a:rPr lang="en-CA" smtClean="0"/>
              <a:t>2023-10-25</a:t>
            </a:fld>
            <a:endParaRPr lang="en-CA"/>
          </a:p>
        </p:txBody>
      </p:sp>
      <p:sp>
        <p:nvSpPr>
          <p:cNvPr id="6" name="Footer Placeholder 5">
            <a:extLst>
              <a:ext uri="{FF2B5EF4-FFF2-40B4-BE49-F238E27FC236}">
                <a16:creationId xmlns:a16="http://schemas.microsoft.com/office/drawing/2014/main" id="{DC34D662-BAF2-37E6-D1D2-BA3DA550E89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84206DD-A700-5947-4B1B-E621C4498D06}"/>
              </a:ext>
            </a:extLst>
          </p:cNvPr>
          <p:cNvSpPr>
            <a:spLocks noGrp="1"/>
          </p:cNvSpPr>
          <p:nvPr>
            <p:ph type="sldNum" sz="quarter" idx="12"/>
          </p:nvPr>
        </p:nvSpPr>
        <p:spPr/>
        <p:txBody>
          <a:bodyPr/>
          <a:lstStyle/>
          <a:p>
            <a:fld id="{0F709688-D598-4D12-9B73-DB9F2BF5103C}" type="slidenum">
              <a:rPr lang="en-CA" smtClean="0"/>
              <a:t>‹#›</a:t>
            </a:fld>
            <a:endParaRPr lang="en-CA"/>
          </a:p>
        </p:txBody>
      </p:sp>
    </p:spTree>
    <p:extLst>
      <p:ext uri="{BB962C8B-B14F-4D97-AF65-F5344CB8AC3E}">
        <p14:creationId xmlns:p14="http://schemas.microsoft.com/office/powerpoint/2010/main" val="129011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4B5AB3-B29B-D0A4-58FF-306B5FA9D4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3948C2E-13F2-7678-83BD-527AACA28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EBBB4D5-8400-A6A6-2B3C-C3F7C502EB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1C943-AD3C-4BDF-8EF7-8F50580A9539}" type="datetimeFigureOut">
              <a:rPr lang="en-CA" smtClean="0"/>
              <a:t>2023-10-25</a:t>
            </a:fld>
            <a:endParaRPr lang="en-CA"/>
          </a:p>
        </p:txBody>
      </p:sp>
      <p:sp>
        <p:nvSpPr>
          <p:cNvPr id="5" name="Footer Placeholder 4">
            <a:extLst>
              <a:ext uri="{FF2B5EF4-FFF2-40B4-BE49-F238E27FC236}">
                <a16:creationId xmlns:a16="http://schemas.microsoft.com/office/drawing/2014/main" id="{8BE86B73-7D67-C31D-6872-F1EF7C01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DB1046B-5B76-428F-1AA4-08FE600DDD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09688-D598-4D12-9B73-DB9F2BF5103C}" type="slidenum">
              <a:rPr lang="en-CA" smtClean="0"/>
              <a:t>‹#›</a:t>
            </a:fld>
            <a:endParaRPr lang="en-CA"/>
          </a:p>
        </p:txBody>
      </p:sp>
    </p:spTree>
    <p:extLst>
      <p:ext uri="{BB962C8B-B14F-4D97-AF65-F5344CB8AC3E}">
        <p14:creationId xmlns:p14="http://schemas.microsoft.com/office/powerpoint/2010/main" val="44088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hceconomics.uchicago.edu/news/research-spotlight-lasting-benefits-perry-preschool-participants-siblings-and-childre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zotero.org/google-docs/?p59wnv"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www.zotero.org/google-docs/?0jAFwH"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6A41-F1C9-3F4F-A1CC-E6A2E7C93174}"/>
              </a:ext>
            </a:extLst>
          </p:cNvPr>
          <p:cNvSpPr>
            <a:spLocks noGrp="1"/>
          </p:cNvSpPr>
          <p:nvPr>
            <p:ph type="ctrTitle"/>
          </p:nvPr>
        </p:nvSpPr>
        <p:spPr/>
        <p:txBody>
          <a:bodyPr>
            <a:normAutofit fontScale="90000"/>
          </a:bodyPr>
          <a:lstStyle/>
          <a:p>
            <a:r>
              <a:rPr lang="en-US" dirty="0"/>
              <a:t>How to reduce homelessness, drug and alcohol abuse, crime and poverty while saving money</a:t>
            </a:r>
            <a:endParaRPr lang="en-CA" dirty="0"/>
          </a:p>
        </p:txBody>
      </p:sp>
      <p:sp>
        <p:nvSpPr>
          <p:cNvPr id="3" name="Subtitle 2">
            <a:extLst>
              <a:ext uri="{FF2B5EF4-FFF2-40B4-BE49-F238E27FC236}">
                <a16:creationId xmlns:a16="http://schemas.microsoft.com/office/drawing/2014/main" id="{D6D17099-C659-30C7-1D63-B8B6915168CF}"/>
              </a:ext>
            </a:extLst>
          </p:cNvPr>
          <p:cNvSpPr>
            <a:spLocks noGrp="1"/>
          </p:cNvSpPr>
          <p:nvPr>
            <p:ph type="subTitle" idx="1"/>
          </p:nvPr>
        </p:nvSpPr>
        <p:spPr/>
        <p:txBody>
          <a:bodyPr/>
          <a:lstStyle/>
          <a:p>
            <a:r>
              <a:rPr lang="en-US" dirty="0"/>
              <a:t>Bill Warburton</a:t>
            </a:r>
          </a:p>
          <a:p>
            <a:r>
              <a:rPr lang="en-US" dirty="0"/>
              <a:t>Presentation to </a:t>
            </a:r>
            <a:r>
              <a:rPr lang="en-CA" dirty="0"/>
              <a:t>Victoria Youth Justice &amp; Family Court</a:t>
            </a:r>
            <a:endParaRPr lang="en-US" dirty="0"/>
          </a:p>
          <a:p>
            <a:r>
              <a:rPr lang="en-US" dirty="0"/>
              <a:t>October 26, 2023</a:t>
            </a:r>
            <a:endParaRPr lang="en-CA" dirty="0"/>
          </a:p>
        </p:txBody>
      </p:sp>
    </p:spTree>
    <p:extLst>
      <p:ext uri="{BB962C8B-B14F-4D97-AF65-F5344CB8AC3E}">
        <p14:creationId xmlns:p14="http://schemas.microsoft.com/office/powerpoint/2010/main" val="2351913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D0265-081C-5046-7856-1053E61765D7}"/>
              </a:ext>
            </a:extLst>
          </p:cNvPr>
          <p:cNvSpPr>
            <a:spLocks noGrp="1"/>
          </p:cNvSpPr>
          <p:nvPr>
            <p:ph type="title"/>
          </p:nvPr>
        </p:nvSpPr>
        <p:spPr/>
        <p:txBody>
          <a:bodyPr/>
          <a:lstStyle/>
          <a:p>
            <a:r>
              <a:rPr lang="en-US" dirty="0"/>
              <a:t>Homelessness</a:t>
            </a:r>
            <a:endParaRPr lang="en-CA" dirty="0"/>
          </a:p>
        </p:txBody>
      </p:sp>
      <p:graphicFrame>
        <p:nvGraphicFramePr>
          <p:cNvPr id="4" name="Chart 3">
            <a:extLst>
              <a:ext uri="{FF2B5EF4-FFF2-40B4-BE49-F238E27FC236}">
                <a16:creationId xmlns:a16="http://schemas.microsoft.com/office/drawing/2014/main" id="{1B87E611-2A15-EB16-D185-F1F3FF7A9FE7}"/>
              </a:ext>
            </a:extLst>
          </p:cNvPr>
          <p:cNvGraphicFramePr>
            <a:graphicFrameLocks/>
          </p:cNvGraphicFramePr>
          <p:nvPr/>
        </p:nvGraphicFramePr>
        <p:xfrm>
          <a:off x="1189893" y="1236783"/>
          <a:ext cx="9812215" cy="588732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9D926D0B-F1C0-9FFD-72F9-0F1E2955FCA3}"/>
              </a:ext>
            </a:extLst>
          </p:cNvPr>
          <p:cNvSpPr txBox="1"/>
          <p:nvPr/>
        </p:nvSpPr>
        <p:spPr>
          <a:xfrm>
            <a:off x="10460134" y="2417770"/>
            <a:ext cx="1514152" cy="954107"/>
          </a:xfrm>
          <a:prstGeom prst="rect">
            <a:avLst/>
          </a:prstGeom>
          <a:noFill/>
        </p:spPr>
        <p:txBody>
          <a:bodyPr wrap="square" rtlCol="0">
            <a:spAutoFit/>
          </a:bodyPr>
          <a:lstStyle/>
          <a:p>
            <a:r>
              <a:rPr lang="en-US" sz="2800" dirty="0"/>
              <a:t>Relative risk ~60</a:t>
            </a:r>
            <a:endParaRPr lang="en-CA" sz="2800" dirty="0"/>
          </a:p>
        </p:txBody>
      </p:sp>
      <p:sp>
        <p:nvSpPr>
          <p:cNvPr id="10" name="TextBox 9">
            <a:extLst>
              <a:ext uri="{FF2B5EF4-FFF2-40B4-BE49-F238E27FC236}">
                <a16:creationId xmlns:a16="http://schemas.microsoft.com/office/drawing/2014/main" id="{DDE1E402-364C-5D9F-3BCC-9E5E24FDEF5C}"/>
              </a:ext>
            </a:extLst>
          </p:cNvPr>
          <p:cNvSpPr txBox="1"/>
          <p:nvPr/>
        </p:nvSpPr>
        <p:spPr>
          <a:xfrm>
            <a:off x="5608679" y="3537716"/>
            <a:ext cx="1761638" cy="954107"/>
          </a:xfrm>
          <a:prstGeom prst="rect">
            <a:avLst/>
          </a:prstGeom>
          <a:noFill/>
        </p:spPr>
        <p:txBody>
          <a:bodyPr wrap="square" rtlCol="0">
            <a:spAutoFit/>
          </a:bodyPr>
          <a:lstStyle/>
          <a:p>
            <a:r>
              <a:rPr lang="en-US" sz="2800" dirty="0"/>
              <a:t>Relative risk ~ 10</a:t>
            </a:r>
            <a:endParaRPr lang="en-CA" sz="2800" dirty="0"/>
          </a:p>
        </p:txBody>
      </p:sp>
      <p:grpSp>
        <p:nvGrpSpPr>
          <p:cNvPr id="3" name="Group 2">
            <a:extLst>
              <a:ext uri="{FF2B5EF4-FFF2-40B4-BE49-F238E27FC236}">
                <a16:creationId xmlns:a16="http://schemas.microsoft.com/office/drawing/2014/main" id="{782DDC11-825D-8113-3B5C-6A68AE15F150}"/>
              </a:ext>
            </a:extLst>
          </p:cNvPr>
          <p:cNvGrpSpPr/>
          <p:nvPr/>
        </p:nvGrpSpPr>
        <p:grpSpPr>
          <a:xfrm>
            <a:off x="7050889" y="759729"/>
            <a:ext cx="3688549" cy="1348713"/>
            <a:chOff x="7050889" y="759729"/>
            <a:chExt cx="3688549" cy="1348713"/>
          </a:xfrm>
        </p:grpSpPr>
        <p:sp>
          <p:nvSpPr>
            <p:cNvPr id="9" name="Left Brace 8">
              <a:extLst>
                <a:ext uri="{FF2B5EF4-FFF2-40B4-BE49-F238E27FC236}">
                  <a16:creationId xmlns:a16="http://schemas.microsoft.com/office/drawing/2014/main" id="{3F45D9D3-604B-629B-A639-CBBD1996495A}"/>
                </a:ext>
              </a:extLst>
            </p:cNvPr>
            <p:cNvSpPr/>
            <p:nvPr/>
          </p:nvSpPr>
          <p:spPr>
            <a:xfrm rot="5400000">
              <a:off x="8369624" y="-261373"/>
              <a:ext cx="1051080" cy="36885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4" name="TextBox 13">
              <a:extLst>
                <a:ext uri="{FF2B5EF4-FFF2-40B4-BE49-F238E27FC236}">
                  <a16:creationId xmlns:a16="http://schemas.microsoft.com/office/drawing/2014/main" id="{BD1CD0B9-B4AF-A3AB-F0A5-C865915F2B75}"/>
                </a:ext>
              </a:extLst>
            </p:cNvPr>
            <p:cNvSpPr txBox="1"/>
            <p:nvPr/>
          </p:nvSpPr>
          <p:spPr>
            <a:xfrm>
              <a:off x="8895164" y="759729"/>
              <a:ext cx="1621361" cy="954107"/>
            </a:xfrm>
            <a:prstGeom prst="rect">
              <a:avLst/>
            </a:prstGeom>
            <a:noFill/>
          </p:spPr>
          <p:txBody>
            <a:bodyPr wrap="square" rtlCol="0">
              <a:spAutoFit/>
            </a:bodyPr>
            <a:lstStyle/>
            <a:p>
              <a:r>
                <a:rPr lang="en-US" sz="2800" dirty="0"/>
                <a:t>82%</a:t>
              </a:r>
            </a:p>
            <a:p>
              <a:r>
                <a:rPr lang="en-US" sz="2800" dirty="0"/>
                <a:t> of total </a:t>
              </a:r>
              <a:endParaRPr lang="en-CA" sz="2800" dirty="0"/>
            </a:p>
          </p:txBody>
        </p:sp>
      </p:grpSp>
    </p:spTree>
    <p:extLst>
      <p:ext uri="{BB962C8B-B14F-4D97-AF65-F5344CB8AC3E}">
        <p14:creationId xmlns:p14="http://schemas.microsoft.com/office/powerpoint/2010/main" val="340613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p:bldP spid="10"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id="{8E9DF7DF-BF7A-40FC-9BF4-738159E66421}"/>
              </a:ext>
            </a:extLst>
          </p:cNvPr>
          <p:cNvGraphicFramePr>
            <a:graphicFrameLocks/>
          </p:cNvGraphicFramePr>
          <p:nvPr/>
        </p:nvGraphicFramePr>
        <p:xfrm>
          <a:off x="1477914" y="1319514"/>
          <a:ext cx="9705271" cy="552550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947D0265-081C-5046-7856-1053E61765D7}"/>
              </a:ext>
            </a:extLst>
          </p:cNvPr>
          <p:cNvSpPr>
            <a:spLocks noGrp="1"/>
          </p:cNvSpPr>
          <p:nvPr>
            <p:ph type="title"/>
          </p:nvPr>
        </p:nvSpPr>
        <p:spPr/>
        <p:txBody>
          <a:bodyPr/>
          <a:lstStyle/>
          <a:p>
            <a:r>
              <a:rPr lang="en-US" dirty="0"/>
              <a:t>Corrections</a:t>
            </a:r>
            <a:endParaRPr lang="en-CA" dirty="0"/>
          </a:p>
        </p:txBody>
      </p:sp>
      <p:sp>
        <p:nvSpPr>
          <p:cNvPr id="8" name="TextBox 7">
            <a:extLst>
              <a:ext uri="{FF2B5EF4-FFF2-40B4-BE49-F238E27FC236}">
                <a16:creationId xmlns:a16="http://schemas.microsoft.com/office/drawing/2014/main" id="{9D926D0B-F1C0-9FFD-72F9-0F1E2955FCA3}"/>
              </a:ext>
            </a:extLst>
          </p:cNvPr>
          <p:cNvSpPr txBox="1"/>
          <p:nvPr/>
        </p:nvSpPr>
        <p:spPr>
          <a:xfrm>
            <a:off x="10460133" y="2417770"/>
            <a:ext cx="1481495" cy="954107"/>
          </a:xfrm>
          <a:prstGeom prst="rect">
            <a:avLst/>
          </a:prstGeom>
          <a:noFill/>
        </p:spPr>
        <p:txBody>
          <a:bodyPr wrap="square" rtlCol="0">
            <a:spAutoFit/>
          </a:bodyPr>
          <a:lstStyle/>
          <a:p>
            <a:r>
              <a:rPr lang="en-US" sz="2800" dirty="0"/>
              <a:t>Relative risk ~40</a:t>
            </a:r>
            <a:endParaRPr lang="en-CA" sz="2800" dirty="0"/>
          </a:p>
        </p:txBody>
      </p:sp>
      <p:sp>
        <p:nvSpPr>
          <p:cNvPr id="9" name="Left Brace 8">
            <a:extLst>
              <a:ext uri="{FF2B5EF4-FFF2-40B4-BE49-F238E27FC236}">
                <a16:creationId xmlns:a16="http://schemas.microsoft.com/office/drawing/2014/main" id="{3F45D9D3-604B-629B-A639-CBBD1996495A}"/>
              </a:ext>
            </a:extLst>
          </p:cNvPr>
          <p:cNvSpPr/>
          <p:nvPr/>
        </p:nvSpPr>
        <p:spPr>
          <a:xfrm rot="5400000">
            <a:off x="8559652" y="-341263"/>
            <a:ext cx="1051081" cy="35631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0" name="TextBox 9">
            <a:extLst>
              <a:ext uri="{FF2B5EF4-FFF2-40B4-BE49-F238E27FC236}">
                <a16:creationId xmlns:a16="http://schemas.microsoft.com/office/drawing/2014/main" id="{DDE1E402-364C-5D9F-3BCC-9E5E24FDEF5C}"/>
              </a:ext>
            </a:extLst>
          </p:cNvPr>
          <p:cNvSpPr txBox="1"/>
          <p:nvPr/>
        </p:nvSpPr>
        <p:spPr>
          <a:xfrm>
            <a:off x="5783539" y="3128159"/>
            <a:ext cx="1836461" cy="954107"/>
          </a:xfrm>
          <a:prstGeom prst="rect">
            <a:avLst/>
          </a:prstGeom>
          <a:noFill/>
        </p:spPr>
        <p:txBody>
          <a:bodyPr wrap="square" rtlCol="0">
            <a:spAutoFit/>
          </a:bodyPr>
          <a:lstStyle/>
          <a:p>
            <a:pPr algn="ctr"/>
            <a:r>
              <a:rPr lang="en-US" sz="2800" dirty="0"/>
              <a:t>Relative risk ~ 10</a:t>
            </a:r>
            <a:endParaRPr lang="en-CA" sz="2800" dirty="0"/>
          </a:p>
        </p:txBody>
      </p:sp>
      <p:sp>
        <p:nvSpPr>
          <p:cNvPr id="14" name="TextBox 13">
            <a:extLst>
              <a:ext uri="{FF2B5EF4-FFF2-40B4-BE49-F238E27FC236}">
                <a16:creationId xmlns:a16="http://schemas.microsoft.com/office/drawing/2014/main" id="{BD1CD0B9-B4AF-A3AB-F0A5-C865915F2B75}"/>
              </a:ext>
            </a:extLst>
          </p:cNvPr>
          <p:cNvSpPr txBox="1"/>
          <p:nvPr/>
        </p:nvSpPr>
        <p:spPr>
          <a:xfrm>
            <a:off x="9115732" y="509415"/>
            <a:ext cx="1597520" cy="954107"/>
          </a:xfrm>
          <a:prstGeom prst="rect">
            <a:avLst/>
          </a:prstGeom>
          <a:noFill/>
        </p:spPr>
        <p:txBody>
          <a:bodyPr wrap="square" rtlCol="0">
            <a:spAutoFit/>
          </a:bodyPr>
          <a:lstStyle/>
          <a:p>
            <a:r>
              <a:rPr lang="en-US" sz="2800" dirty="0"/>
              <a:t>75%</a:t>
            </a:r>
          </a:p>
          <a:p>
            <a:r>
              <a:rPr lang="en-US" sz="2800" dirty="0"/>
              <a:t> of total</a:t>
            </a:r>
            <a:r>
              <a:rPr lang="en-US" dirty="0"/>
              <a:t> </a:t>
            </a:r>
            <a:endParaRPr lang="en-CA" dirty="0"/>
          </a:p>
        </p:txBody>
      </p:sp>
    </p:spTree>
    <p:extLst>
      <p:ext uri="{BB962C8B-B14F-4D97-AF65-F5344CB8AC3E}">
        <p14:creationId xmlns:p14="http://schemas.microsoft.com/office/powerpoint/2010/main" val="87292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0"/>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8"/>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animBg="1"/>
      <p:bldP spid="10" grpId="0"/>
      <p:bldP spid="10" grpId="1"/>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42D6C96B-E7C7-4D7E-A24A-6B4D0817A569}"/>
              </a:ext>
            </a:extLst>
          </p:cNvPr>
          <p:cNvGraphicFramePr>
            <a:graphicFrameLocks/>
          </p:cNvGraphicFramePr>
          <p:nvPr/>
        </p:nvGraphicFramePr>
        <p:xfrm>
          <a:off x="1382967" y="1021216"/>
          <a:ext cx="9426067" cy="565564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947D0265-081C-5046-7856-1053E61765D7}"/>
              </a:ext>
            </a:extLst>
          </p:cNvPr>
          <p:cNvSpPr>
            <a:spLocks noGrp="1"/>
          </p:cNvSpPr>
          <p:nvPr>
            <p:ph type="title"/>
          </p:nvPr>
        </p:nvSpPr>
        <p:spPr>
          <a:xfrm>
            <a:off x="192912" y="26022"/>
            <a:ext cx="11806176" cy="1325563"/>
          </a:xfrm>
        </p:spPr>
        <p:txBody>
          <a:bodyPr/>
          <a:lstStyle/>
          <a:p>
            <a:r>
              <a:rPr lang="en-US" dirty="0"/>
              <a:t>Prescriptions related to drug and alcohol treatment</a:t>
            </a:r>
            <a:endParaRPr lang="en-CA" dirty="0"/>
          </a:p>
        </p:txBody>
      </p:sp>
      <p:sp>
        <p:nvSpPr>
          <p:cNvPr id="8" name="TextBox 7">
            <a:extLst>
              <a:ext uri="{FF2B5EF4-FFF2-40B4-BE49-F238E27FC236}">
                <a16:creationId xmlns:a16="http://schemas.microsoft.com/office/drawing/2014/main" id="{9D926D0B-F1C0-9FFD-72F9-0F1E2955FCA3}"/>
              </a:ext>
            </a:extLst>
          </p:cNvPr>
          <p:cNvSpPr txBox="1"/>
          <p:nvPr/>
        </p:nvSpPr>
        <p:spPr>
          <a:xfrm>
            <a:off x="10460134" y="2417770"/>
            <a:ext cx="1350866" cy="954107"/>
          </a:xfrm>
          <a:prstGeom prst="rect">
            <a:avLst/>
          </a:prstGeom>
          <a:noFill/>
        </p:spPr>
        <p:txBody>
          <a:bodyPr wrap="square" rtlCol="0">
            <a:spAutoFit/>
          </a:bodyPr>
          <a:lstStyle/>
          <a:p>
            <a:r>
              <a:rPr lang="en-US" sz="2800" dirty="0"/>
              <a:t>Relative risk ~40</a:t>
            </a:r>
            <a:endParaRPr lang="en-CA" sz="2800" dirty="0"/>
          </a:p>
        </p:txBody>
      </p:sp>
      <p:sp>
        <p:nvSpPr>
          <p:cNvPr id="9" name="Left Brace 8">
            <a:extLst>
              <a:ext uri="{FF2B5EF4-FFF2-40B4-BE49-F238E27FC236}">
                <a16:creationId xmlns:a16="http://schemas.microsoft.com/office/drawing/2014/main" id="{3F45D9D3-604B-629B-A639-CBBD1996495A}"/>
              </a:ext>
            </a:extLst>
          </p:cNvPr>
          <p:cNvSpPr/>
          <p:nvPr/>
        </p:nvSpPr>
        <p:spPr>
          <a:xfrm rot="5400000">
            <a:off x="8559652" y="-341263"/>
            <a:ext cx="1051081" cy="35631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0" name="TextBox 9">
            <a:extLst>
              <a:ext uri="{FF2B5EF4-FFF2-40B4-BE49-F238E27FC236}">
                <a16:creationId xmlns:a16="http://schemas.microsoft.com/office/drawing/2014/main" id="{DDE1E402-364C-5D9F-3BCC-9E5E24FDEF5C}"/>
              </a:ext>
            </a:extLst>
          </p:cNvPr>
          <p:cNvSpPr txBox="1"/>
          <p:nvPr/>
        </p:nvSpPr>
        <p:spPr>
          <a:xfrm>
            <a:off x="5576711" y="3060113"/>
            <a:ext cx="1726913" cy="954107"/>
          </a:xfrm>
          <a:prstGeom prst="rect">
            <a:avLst/>
          </a:prstGeom>
          <a:noFill/>
        </p:spPr>
        <p:txBody>
          <a:bodyPr wrap="square" rtlCol="0">
            <a:spAutoFit/>
          </a:bodyPr>
          <a:lstStyle/>
          <a:p>
            <a:pPr algn="ctr"/>
            <a:r>
              <a:rPr lang="en-US" sz="2800" dirty="0"/>
              <a:t>Relative risk ~ 7</a:t>
            </a:r>
            <a:endParaRPr lang="en-CA" sz="2800" dirty="0"/>
          </a:p>
        </p:txBody>
      </p:sp>
      <p:sp>
        <p:nvSpPr>
          <p:cNvPr id="14" name="TextBox 13">
            <a:extLst>
              <a:ext uri="{FF2B5EF4-FFF2-40B4-BE49-F238E27FC236}">
                <a16:creationId xmlns:a16="http://schemas.microsoft.com/office/drawing/2014/main" id="{BD1CD0B9-B4AF-A3AB-F0A5-C865915F2B75}"/>
              </a:ext>
            </a:extLst>
          </p:cNvPr>
          <p:cNvSpPr txBox="1"/>
          <p:nvPr/>
        </p:nvSpPr>
        <p:spPr>
          <a:xfrm>
            <a:off x="7832052" y="980982"/>
            <a:ext cx="1350866" cy="954107"/>
          </a:xfrm>
          <a:prstGeom prst="rect">
            <a:avLst/>
          </a:prstGeom>
          <a:noFill/>
        </p:spPr>
        <p:txBody>
          <a:bodyPr wrap="square" rtlCol="0">
            <a:spAutoFit/>
          </a:bodyPr>
          <a:lstStyle/>
          <a:p>
            <a:r>
              <a:rPr lang="en-US" sz="2800" dirty="0"/>
              <a:t>77%</a:t>
            </a:r>
          </a:p>
          <a:p>
            <a:r>
              <a:rPr lang="en-US" sz="2800" dirty="0"/>
              <a:t> of total </a:t>
            </a:r>
            <a:endParaRPr lang="en-CA" sz="2800" dirty="0"/>
          </a:p>
        </p:txBody>
      </p:sp>
    </p:spTree>
    <p:extLst>
      <p:ext uri="{BB962C8B-B14F-4D97-AF65-F5344CB8AC3E}">
        <p14:creationId xmlns:p14="http://schemas.microsoft.com/office/powerpoint/2010/main" val="257466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DDF06B75-6483-4AFC-B174-F1F60187CC94}"/>
              </a:ext>
            </a:extLst>
          </p:cNvPr>
          <p:cNvGraphicFramePr>
            <a:graphicFrameLocks/>
          </p:cNvGraphicFramePr>
          <p:nvPr/>
        </p:nvGraphicFramePr>
        <p:xfrm>
          <a:off x="1217770" y="871593"/>
          <a:ext cx="9756460" cy="585387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947D0265-081C-5046-7856-1053E61765D7}"/>
              </a:ext>
            </a:extLst>
          </p:cNvPr>
          <p:cNvSpPr>
            <a:spLocks noGrp="1"/>
          </p:cNvSpPr>
          <p:nvPr>
            <p:ph type="title"/>
          </p:nvPr>
        </p:nvSpPr>
        <p:spPr>
          <a:xfrm>
            <a:off x="1123721" y="-102093"/>
            <a:ext cx="10515600" cy="1325563"/>
          </a:xfrm>
        </p:spPr>
        <p:txBody>
          <a:bodyPr/>
          <a:lstStyle/>
          <a:p>
            <a:r>
              <a:rPr lang="en-US" dirty="0"/>
              <a:t>Having a child in care</a:t>
            </a:r>
            <a:endParaRPr lang="en-CA" dirty="0"/>
          </a:p>
        </p:txBody>
      </p:sp>
      <p:sp>
        <p:nvSpPr>
          <p:cNvPr id="8" name="TextBox 7">
            <a:extLst>
              <a:ext uri="{FF2B5EF4-FFF2-40B4-BE49-F238E27FC236}">
                <a16:creationId xmlns:a16="http://schemas.microsoft.com/office/drawing/2014/main" id="{9D926D0B-F1C0-9FFD-72F9-0F1E2955FCA3}"/>
              </a:ext>
            </a:extLst>
          </p:cNvPr>
          <p:cNvSpPr txBox="1"/>
          <p:nvPr/>
        </p:nvSpPr>
        <p:spPr>
          <a:xfrm>
            <a:off x="10460134" y="2417770"/>
            <a:ext cx="1581302" cy="954107"/>
          </a:xfrm>
          <a:prstGeom prst="rect">
            <a:avLst/>
          </a:prstGeom>
          <a:noFill/>
        </p:spPr>
        <p:txBody>
          <a:bodyPr wrap="square" rtlCol="0">
            <a:spAutoFit/>
          </a:bodyPr>
          <a:lstStyle/>
          <a:p>
            <a:r>
              <a:rPr lang="en-US" sz="2800" dirty="0"/>
              <a:t>Relative risk ~200</a:t>
            </a:r>
            <a:endParaRPr lang="en-CA" sz="2800" dirty="0"/>
          </a:p>
        </p:txBody>
      </p:sp>
      <p:sp>
        <p:nvSpPr>
          <p:cNvPr id="9" name="Left Brace 8">
            <a:extLst>
              <a:ext uri="{FF2B5EF4-FFF2-40B4-BE49-F238E27FC236}">
                <a16:creationId xmlns:a16="http://schemas.microsoft.com/office/drawing/2014/main" id="{3F45D9D3-604B-629B-A639-CBBD1996495A}"/>
              </a:ext>
            </a:extLst>
          </p:cNvPr>
          <p:cNvSpPr/>
          <p:nvPr/>
        </p:nvSpPr>
        <p:spPr>
          <a:xfrm rot="5400000">
            <a:off x="8559652" y="-341263"/>
            <a:ext cx="1051081" cy="35631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0" name="TextBox 9">
            <a:extLst>
              <a:ext uri="{FF2B5EF4-FFF2-40B4-BE49-F238E27FC236}">
                <a16:creationId xmlns:a16="http://schemas.microsoft.com/office/drawing/2014/main" id="{DDE1E402-364C-5D9F-3BCC-9E5E24FDEF5C}"/>
              </a:ext>
            </a:extLst>
          </p:cNvPr>
          <p:cNvSpPr txBox="1"/>
          <p:nvPr/>
        </p:nvSpPr>
        <p:spPr>
          <a:xfrm>
            <a:off x="5576711" y="3429001"/>
            <a:ext cx="1903742" cy="954107"/>
          </a:xfrm>
          <a:prstGeom prst="rect">
            <a:avLst/>
          </a:prstGeom>
          <a:noFill/>
        </p:spPr>
        <p:txBody>
          <a:bodyPr wrap="square" rtlCol="0">
            <a:spAutoFit/>
          </a:bodyPr>
          <a:lstStyle/>
          <a:p>
            <a:pPr algn="ctr"/>
            <a:r>
              <a:rPr lang="en-US" sz="2800" dirty="0"/>
              <a:t>Relative risk ~ 23</a:t>
            </a:r>
            <a:endParaRPr lang="en-CA" sz="2800" dirty="0"/>
          </a:p>
        </p:txBody>
      </p:sp>
      <p:sp>
        <p:nvSpPr>
          <p:cNvPr id="14" name="TextBox 13">
            <a:extLst>
              <a:ext uri="{FF2B5EF4-FFF2-40B4-BE49-F238E27FC236}">
                <a16:creationId xmlns:a16="http://schemas.microsoft.com/office/drawing/2014/main" id="{BD1CD0B9-B4AF-A3AB-F0A5-C865915F2B75}"/>
              </a:ext>
            </a:extLst>
          </p:cNvPr>
          <p:cNvSpPr txBox="1"/>
          <p:nvPr/>
        </p:nvSpPr>
        <p:spPr>
          <a:xfrm>
            <a:off x="9085192" y="582274"/>
            <a:ext cx="1536745" cy="954107"/>
          </a:xfrm>
          <a:prstGeom prst="rect">
            <a:avLst/>
          </a:prstGeom>
          <a:noFill/>
        </p:spPr>
        <p:txBody>
          <a:bodyPr wrap="square" rtlCol="0">
            <a:spAutoFit/>
          </a:bodyPr>
          <a:lstStyle/>
          <a:p>
            <a:r>
              <a:rPr lang="en-US" sz="2800" dirty="0"/>
              <a:t>90%</a:t>
            </a:r>
          </a:p>
          <a:p>
            <a:r>
              <a:rPr lang="en-US" sz="2800" dirty="0"/>
              <a:t> of total </a:t>
            </a:r>
            <a:endParaRPr lang="en-CA" sz="2800" dirty="0"/>
          </a:p>
        </p:txBody>
      </p:sp>
    </p:spTree>
    <p:extLst>
      <p:ext uri="{BB962C8B-B14F-4D97-AF65-F5344CB8AC3E}">
        <p14:creationId xmlns:p14="http://schemas.microsoft.com/office/powerpoint/2010/main" val="321049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animBg="1"/>
      <p:bldP spid="10" grpId="0"/>
      <p:bldP spid="14" grpId="0"/>
      <p:bldP spid="1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AA0B-D1CC-4512-B090-329406F383AC}"/>
              </a:ext>
            </a:extLst>
          </p:cNvPr>
          <p:cNvSpPr>
            <a:spLocks noGrp="1"/>
          </p:cNvSpPr>
          <p:nvPr>
            <p:ph type="title"/>
          </p:nvPr>
        </p:nvSpPr>
        <p:spPr/>
        <p:txBody>
          <a:bodyPr/>
          <a:lstStyle/>
          <a:p>
            <a:r>
              <a:rPr lang="en-US" dirty="0"/>
              <a:t>Taxes paid and high school graduation</a:t>
            </a:r>
            <a:endParaRPr lang="en-CA" dirty="0"/>
          </a:p>
        </p:txBody>
      </p:sp>
      <p:graphicFrame>
        <p:nvGraphicFramePr>
          <p:cNvPr id="4" name="Content Placeholder 3">
            <a:extLst>
              <a:ext uri="{FF2B5EF4-FFF2-40B4-BE49-F238E27FC236}">
                <a16:creationId xmlns:a16="http://schemas.microsoft.com/office/drawing/2014/main" id="{DBE491C5-5203-4CB9-B1A4-3B1B629295E6}"/>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2370F51C-9211-923B-AA20-1DA855A966C3}"/>
              </a:ext>
            </a:extLst>
          </p:cNvPr>
          <p:cNvSpPr txBox="1"/>
          <p:nvPr/>
        </p:nvSpPr>
        <p:spPr>
          <a:xfrm>
            <a:off x="9941442" y="2764466"/>
            <a:ext cx="2073349" cy="923330"/>
          </a:xfrm>
          <a:prstGeom prst="rect">
            <a:avLst/>
          </a:prstGeom>
          <a:noFill/>
        </p:spPr>
        <p:txBody>
          <a:bodyPr wrap="square" rtlCol="0">
            <a:spAutoFit/>
          </a:bodyPr>
          <a:lstStyle/>
          <a:p>
            <a:r>
              <a:rPr lang="en-US" dirty="0"/>
              <a:t>Net present value of difference is</a:t>
            </a:r>
          </a:p>
          <a:p>
            <a:r>
              <a:rPr lang="en-US" dirty="0"/>
              <a:t>$75,000</a:t>
            </a:r>
            <a:endParaRPr lang="en-CA" dirty="0"/>
          </a:p>
        </p:txBody>
      </p:sp>
    </p:spTree>
    <p:extLst>
      <p:ext uri="{BB962C8B-B14F-4D97-AF65-F5344CB8AC3E}">
        <p14:creationId xmlns:p14="http://schemas.microsoft.com/office/powerpoint/2010/main" val="288550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iagram of a human brain development&#10;&#10;Description automatically generated">
            <a:extLst>
              <a:ext uri="{FF2B5EF4-FFF2-40B4-BE49-F238E27FC236}">
                <a16:creationId xmlns:a16="http://schemas.microsoft.com/office/drawing/2014/main" id="{F7A792F5-FC95-6862-1FAE-3A88339FC0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8344"/>
            <a:ext cx="9144000" cy="6858000"/>
          </a:xfrm>
          <a:prstGeom prst="rect">
            <a:avLst/>
          </a:prstGeom>
        </p:spPr>
      </p:pic>
      <p:sp>
        <p:nvSpPr>
          <p:cNvPr id="6" name="TextBox 5">
            <a:extLst>
              <a:ext uri="{FF2B5EF4-FFF2-40B4-BE49-F238E27FC236}">
                <a16:creationId xmlns:a16="http://schemas.microsoft.com/office/drawing/2014/main" id="{80697780-C17A-672A-D7D9-E1FB5C7FE8C9}"/>
              </a:ext>
            </a:extLst>
          </p:cNvPr>
          <p:cNvSpPr txBox="1"/>
          <p:nvPr/>
        </p:nvSpPr>
        <p:spPr>
          <a:xfrm>
            <a:off x="7939669" y="1996067"/>
            <a:ext cx="4252331" cy="2308324"/>
          </a:xfrm>
          <a:prstGeom prst="rect">
            <a:avLst/>
          </a:prstGeom>
          <a:noFill/>
        </p:spPr>
        <p:txBody>
          <a:bodyPr wrap="square" rtlCol="0">
            <a:spAutoFit/>
          </a:bodyPr>
          <a:lstStyle/>
          <a:p>
            <a:r>
              <a:rPr lang="en-US" sz="2400" dirty="0">
                <a:solidFill>
                  <a:srgbClr val="002060"/>
                </a:solidFill>
              </a:rPr>
              <a:t>“Early pathways, though far from indelible, establish either a sturdy or fragile stage on which subsequent development is constructed.”</a:t>
            </a:r>
          </a:p>
          <a:p>
            <a:r>
              <a:rPr lang="en-CA" sz="2400" dirty="0">
                <a:solidFill>
                  <a:srgbClr val="002060"/>
                </a:solidFill>
              </a:rPr>
              <a:t>National Research Council. 2000.</a:t>
            </a:r>
          </a:p>
        </p:txBody>
      </p:sp>
    </p:spTree>
    <p:extLst>
      <p:ext uri="{BB962C8B-B14F-4D97-AF65-F5344CB8AC3E}">
        <p14:creationId xmlns:p14="http://schemas.microsoft.com/office/powerpoint/2010/main" val="186366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7E515D-CC1D-C5EF-8831-B8917A0E65EB}"/>
              </a:ext>
            </a:extLst>
          </p:cNvPr>
          <p:cNvSpPr>
            <a:spLocks noGrp="1"/>
          </p:cNvSpPr>
          <p:nvPr>
            <p:ph type="title"/>
          </p:nvPr>
        </p:nvSpPr>
        <p:spPr/>
        <p:txBody>
          <a:bodyPr>
            <a:normAutofit/>
          </a:bodyPr>
          <a:lstStyle/>
          <a:p>
            <a:r>
              <a:rPr lang="en-US" dirty="0"/>
              <a:t>Three interventions that that are effective and cost-effective</a:t>
            </a:r>
            <a:br>
              <a:rPr lang="en-US" dirty="0"/>
            </a:br>
            <a:endParaRPr lang="en-CA" dirty="0"/>
          </a:p>
        </p:txBody>
      </p:sp>
      <p:sp>
        <p:nvSpPr>
          <p:cNvPr id="3" name="Content Placeholder 2">
            <a:extLst>
              <a:ext uri="{FF2B5EF4-FFF2-40B4-BE49-F238E27FC236}">
                <a16:creationId xmlns:a16="http://schemas.microsoft.com/office/drawing/2014/main" id="{D888357F-B1B7-5339-481F-C7E5C73FA013}"/>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919900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25E0BE-2C56-3C6E-06C1-0E696A305612}"/>
              </a:ext>
            </a:extLst>
          </p:cNvPr>
          <p:cNvPicPr>
            <a:picLocks noChangeAspect="1"/>
          </p:cNvPicPr>
          <p:nvPr/>
        </p:nvPicPr>
        <p:blipFill>
          <a:blip r:embed="rId2"/>
          <a:stretch>
            <a:fillRect/>
          </a:stretch>
        </p:blipFill>
        <p:spPr>
          <a:xfrm>
            <a:off x="0" y="0"/>
            <a:ext cx="9385113" cy="6858000"/>
          </a:xfrm>
          <a:prstGeom prst="rect">
            <a:avLst/>
          </a:prstGeom>
        </p:spPr>
      </p:pic>
    </p:spTree>
    <p:extLst>
      <p:ext uri="{BB962C8B-B14F-4D97-AF65-F5344CB8AC3E}">
        <p14:creationId xmlns:p14="http://schemas.microsoft.com/office/powerpoint/2010/main" val="1301542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A5FC11B-46FD-8B28-2C7A-B506AAA11820}"/>
              </a:ext>
            </a:extLst>
          </p:cNvPr>
          <p:cNvPicPr>
            <a:picLocks noGrp="1" noChangeAspect="1"/>
          </p:cNvPicPr>
          <p:nvPr>
            <p:ph idx="1"/>
          </p:nvPr>
        </p:nvPicPr>
        <p:blipFill>
          <a:blip r:embed="rId3"/>
          <a:stretch>
            <a:fillRect/>
          </a:stretch>
        </p:blipFill>
        <p:spPr>
          <a:xfrm>
            <a:off x="0" y="15496"/>
            <a:ext cx="9405488" cy="6827008"/>
          </a:xfrm>
        </p:spPr>
      </p:pic>
      <p:sp>
        <p:nvSpPr>
          <p:cNvPr id="6" name="TextBox 5">
            <a:extLst>
              <a:ext uri="{FF2B5EF4-FFF2-40B4-BE49-F238E27FC236}">
                <a16:creationId xmlns:a16="http://schemas.microsoft.com/office/drawing/2014/main" id="{65FF23A6-0CE1-58B8-1CC0-5BF640EAE393}"/>
              </a:ext>
            </a:extLst>
          </p:cNvPr>
          <p:cNvSpPr txBox="1"/>
          <p:nvPr/>
        </p:nvSpPr>
        <p:spPr>
          <a:xfrm>
            <a:off x="9313774" y="2736502"/>
            <a:ext cx="2642839" cy="1384995"/>
          </a:xfrm>
          <a:prstGeom prst="rect">
            <a:avLst/>
          </a:prstGeom>
          <a:noFill/>
        </p:spPr>
        <p:txBody>
          <a:bodyPr wrap="square" rtlCol="0">
            <a:spAutoFit/>
          </a:bodyPr>
          <a:lstStyle/>
          <a:p>
            <a:r>
              <a:rPr lang="en-US" sz="2800" b="1" dirty="0"/>
              <a:t>$6.30 return to society  for each $1 invested</a:t>
            </a:r>
            <a:endParaRPr lang="en-CA" sz="2800" b="1" dirty="0"/>
          </a:p>
        </p:txBody>
      </p:sp>
    </p:spTree>
    <p:extLst>
      <p:ext uri="{BB962C8B-B14F-4D97-AF65-F5344CB8AC3E}">
        <p14:creationId xmlns:p14="http://schemas.microsoft.com/office/powerpoint/2010/main" val="297426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8B2705A-D546-C1FE-EF16-D55FEB47D06C}"/>
              </a:ext>
            </a:extLst>
          </p:cNvPr>
          <p:cNvPicPr>
            <a:picLocks noChangeAspect="1"/>
          </p:cNvPicPr>
          <p:nvPr/>
        </p:nvPicPr>
        <p:blipFill>
          <a:blip r:embed="rId2"/>
          <a:stretch>
            <a:fillRect/>
          </a:stretch>
        </p:blipFill>
        <p:spPr>
          <a:xfrm>
            <a:off x="2107580" y="1406146"/>
            <a:ext cx="9975957" cy="5341893"/>
          </a:xfrm>
          <a:prstGeom prst="rect">
            <a:avLst/>
          </a:prstGeom>
        </p:spPr>
      </p:pic>
      <p:sp>
        <p:nvSpPr>
          <p:cNvPr id="2" name="Title 1">
            <a:extLst>
              <a:ext uri="{FF2B5EF4-FFF2-40B4-BE49-F238E27FC236}">
                <a16:creationId xmlns:a16="http://schemas.microsoft.com/office/drawing/2014/main" id="{3E917801-4D82-D9CD-5C57-BE85B100A5DD}"/>
              </a:ext>
            </a:extLst>
          </p:cNvPr>
          <p:cNvSpPr>
            <a:spLocks noGrp="1"/>
          </p:cNvSpPr>
          <p:nvPr>
            <p:ph type="title"/>
          </p:nvPr>
        </p:nvSpPr>
        <p:spPr>
          <a:xfrm>
            <a:off x="525037" y="365125"/>
            <a:ext cx="11141927" cy="1325563"/>
          </a:xfrm>
        </p:spPr>
        <p:txBody>
          <a:bodyPr>
            <a:normAutofit/>
          </a:bodyPr>
          <a:lstStyle/>
          <a:p>
            <a:pPr algn="ctr"/>
            <a:r>
              <a:rPr lang="en-US" dirty="0"/>
              <a:t>Childhood Social Skills and Self-Control Training</a:t>
            </a:r>
            <a:endParaRPr lang="en-CA" dirty="0"/>
          </a:p>
        </p:txBody>
      </p:sp>
    </p:spTree>
    <p:extLst>
      <p:ext uri="{BB962C8B-B14F-4D97-AF65-F5344CB8AC3E}">
        <p14:creationId xmlns:p14="http://schemas.microsoft.com/office/powerpoint/2010/main" val="330257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7E515D-CC1D-C5EF-8831-B8917A0E65EB}"/>
              </a:ext>
            </a:extLst>
          </p:cNvPr>
          <p:cNvSpPr>
            <a:spLocks noGrp="1"/>
          </p:cNvSpPr>
          <p:nvPr>
            <p:ph type="title"/>
          </p:nvPr>
        </p:nvSpPr>
        <p:spPr/>
        <p:txBody>
          <a:bodyPr>
            <a:normAutofit fontScale="90000"/>
          </a:bodyPr>
          <a:lstStyle/>
          <a:p>
            <a:r>
              <a:rPr lang="en-US" sz="4400" dirty="0">
                <a:solidFill>
                  <a:srgbClr val="000000"/>
                </a:solidFill>
                <a:effectLst/>
              </a:rPr>
              <a:t>I acknowledge with respect the </a:t>
            </a:r>
            <a:r>
              <a:rPr lang="en-US" sz="4400" dirty="0" err="1">
                <a:solidFill>
                  <a:srgbClr val="000000"/>
                </a:solidFill>
                <a:effectLst/>
              </a:rPr>
              <a:t>Lək̓ʷəŋən</a:t>
            </a:r>
            <a:r>
              <a:rPr lang="en-US" sz="4400" dirty="0">
                <a:solidFill>
                  <a:srgbClr val="000000"/>
                </a:solidFill>
                <a:effectLst/>
              </a:rPr>
              <a:t> speaking peoples on whose unceded traditional territory I have lived and worked for the past 40+ years, represented today by the Songhees and Esquimalt Nations.</a:t>
            </a:r>
            <a:endParaRPr lang="en-CA" dirty="0"/>
          </a:p>
        </p:txBody>
      </p:sp>
      <p:sp>
        <p:nvSpPr>
          <p:cNvPr id="3" name="Content Placeholder 2">
            <a:extLst>
              <a:ext uri="{FF2B5EF4-FFF2-40B4-BE49-F238E27FC236}">
                <a16:creationId xmlns:a16="http://schemas.microsoft.com/office/drawing/2014/main" id="{D888357F-B1B7-5339-481F-C7E5C73FA013}"/>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599568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8F2AB-FDD8-ED02-08C6-BED346639BDD}"/>
              </a:ext>
            </a:extLst>
          </p:cNvPr>
          <p:cNvSpPr>
            <a:spLocks noGrp="1"/>
          </p:cNvSpPr>
          <p:nvPr>
            <p:ph type="title"/>
          </p:nvPr>
        </p:nvSpPr>
        <p:spPr/>
        <p:txBody>
          <a:bodyPr/>
          <a:lstStyle/>
          <a:p>
            <a:r>
              <a:rPr lang="en-US" dirty="0"/>
              <a:t>Thinking Fast, Thinking Slow</a:t>
            </a:r>
            <a:endParaRPr lang="en-CA" dirty="0"/>
          </a:p>
        </p:txBody>
      </p:sp>
      <p:sp>
        <p:nvSpPr>
          <p:cNvPr id="3" name="Content Placeholder 2">
            <a:extLst>
              <a:ext uri="{FF2B5EF4-FFF2-40B4-BE49-F238E27FC236}">
                <a16:creationId xmlns:a16="http://schemas.microsoft.com/office/drawing/2014/main" id="{97CDBDB6-D3BE-D41A-808F-250ABA38E19F}"/>
              </a:ext>
            </a:extLst>
          </p:cNvPr>
          <p:cNvSpPr>
            <a:spLocks noGrp="1"/>
          </p:cNvSpPr>
          <p:nvPr>
            <p:ph idx="1"/>
          </p:nvPr>
        </p:nvSpPr>
        <p:spPr/>
        <p:txBody>
          <a:bodyPr>
            <a:normAutofit fontScale="92500"/>
          </a:bodyPr>
          <a:lstStyle/>
          <a:p>
            <a:pPr marL="0" indent="0">
              <a:buNone/>
            </a:pPr>
            <a:r>
              <a:rPr lang="en-US" b="1" dirty="0"/>
              <a:t>Project Summary</a:t>
            </a:r>
          </a:p>
          <a:p>
            <a:r>
              <a:rPr lang="en-US" dirty="0"/>
              <a:t>Male high school students in economically disadvantaged areas of Chicago were offered group sessions during the school day to learn how to slow down their decision-making in high-stakes situations.</a:t>
            </a:r>
          </a:p>
          <a:p>
            <a:pPr marL="0" indent="0">
              <a:buNone/>
            </a:pPr>
            <a:r>
              <a:rPr lang="en-US" b="1" dirty="0"/>
              <a:t>Impact</a:t>
            </a:r>
          </a:p>
          <a:p>
            <a:r>
              <a:rPr lang="en-US" dirty="0"/>
              <a:t>Participation in the program reduced total arrests by </a:t>
            </a:r>
            <a:r>
              <a:rPr lang="en-US" b="1" dirty="0"/>
              <a:t>28-35%,</a:t>
            </a:r>
            <a:r>
              <a:rPr lang="en-US" dirty="0"/>
              <a:t> violent-crime arrests by </a:t>
            </a:r>
            <a:r>
              <a:rPr lang="en-US" b="1" dirty="0"/>
              <a:t>45–50%</a:t>
            </a:r>
            <a:r>
              <a:rPr lang="en-US" dirty="0"/>
              <a:t>, and increased high school graduation by </a:t>
            </a:r>
            <a:r>
              <a:rPr lang="en-US" b="1" dirty="0"/>
              <a:t>19%</a:t>
            </a:r>
            <a:r>
              <a:rPr lang="en-US" dirty="0"/>
              <a:t>.</a:t>
            </a:r>
          </a:p>
          <a:p>
            <a:pPr marL="0" indent="0">
              <a:buNone/>
            </a:pPr>
            <a:r>
              <a:rPr lang="en-US" b="1" dirty="0"/>
              <a:t>Cost</a:t>
            </a:r>
          </a:p>
          <a:p>
            <a:r>
              <a:rPr lang="en-US" dirty="0"/>
              <a:t>At the time of the study, the intervention cost was estimated to be approximately $1,850 per participant per year, at scale.</a:t>
            </a:r>
          </a:p>
        </p:txBody>
      </p:sp>
    </p:spTree>
    <p:extLst>
      <p:ext uri="{BB962C8B-B14F-4D97-AF65-F5344CB8AC3E}">
        <p14:creationId xmlns:p14="http://schemas.microsoft.com/office/powerpoint/2010/main" val="547000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7236DE8-5122-7449-D739-C42B5A27B95F}"/>
              </a:ext>
            </a:extLst>
          </p:cNvPr>
          <p:cNvPicPr>
            <a:picLocks noGrp="1" noChangeAspect="1"/>
          </p:cNvPicPr>
          <p:nvPr>
            <p:ph idx="1"/>
          </p:nvPr>
        </p:nvPicPr>
        <p:blipFill>
          <a:blip r:embed="rId2"/>
          <a:stretch>
            <a:fillRect/>
          </a:stretch>
        </p:blipFill>
        <p:spPr>
          <a:xfrm>
            <a:off x="-96005" y="0"/>
            <a:ext cx="9506994" cy="6729063"/>
          </a:xfrm>
        </p:spPr>
      </p:pic>
      <p:sp>
        <p:nvSpPr>
          <p:cNvPr id="6" name="TextBox 5">
            <a:extLst>
              <a:ext uri="{FF2B5EF4-FFF2-40B4-BE49-F238E27FC236}">
                <a16:creationId xmlns:a16="http://schemas.microsoft.com/office/drawing/2014/main" id="{07058F23-32F7-48D8-7751-A10BB36C3C1B}"/>
              </a:ext>
            </a:extLst>
          </p:cNvPr>
          <p:cNvSpPr txBox="1"/>
          <p:nvPr/>
        </p:nvSpPr>
        <p:spPr>
          <a:xfrm>
            <a:off x="8669437" y="764024"/>
            <a:ext cx="3522563" cy="6093976"/>
          </a:xfrm>
          <a:prstGeom prst="rect">
            <a:avLst/>
          </a:prstGeom>
          <a:noFill/>
        </p:spPr>
        <p:txBody>
          <a:bodyPr wrap="square" rtlCol="0">
            <a:spAutoFit/>
          </a:bodyPr>
          <a:lstStyle/>
          <a:p>
            <a:r>
              <a:rPr lang="en-US" sz="2400" b="1" dirty="0"/>
              <a:t>The children of treatment group (average age 28) are </a:t>
            </a:r>
          </a:p>
          <a:p>
            <a:pPr marL="285750" indent="-285750">
              <a:buFont typeface="Arial" panose="020B0604020202020204" pitchFamily="34" charset="0"/>
              <a:buChar char="•"/>
            </a:pPr>
            <a:r>
              <a:rPr lang="en-US" sz="2400" b="1" dirty="0"/>
              <a:t>more likely to be in good health</a:t>
            </a:r>
          </a:p>
          <a:p>
            <a:pPr marL="285750" indent="-285750">
              <a:buFont typeface="Arial" panose="020B0604020202020204" pitchFamily="34" charset="0"/>
              <a:buChar char="•"/>
            </a:pPr>
            <a:r>
              <a:rPr lang="en-US" sz="2400" b="1" dirty="0"/>
              <a:t>more likely to be employed, </a:t>
            </a:r>
          </a:p>
          <a:p>
            <a:pPr marL="285750" indent="-285750">
              <a:buFont typeface="Arial" panose="020B0604020202020204" pitchFamily="34" charset="0"/>
              <a:buChar char="•"/>
            </a:pPr>
            <a:r>
              <a:rPr lang="en-US" sz="2400" b="1" dirty="0"/>
              <a:t>less likely to have been suspended from school </a:t>
            </a:r>
          </a:p>
          <a:p>
            <a:pPr marL="285750" indent="-285750">
              <a:buFont typeface="Arial" panose="020B0604020202020204" pitchFamily="34" charset="0"/>
              <a:buChar char="•"/>
            </a:pPr>
            <a:r>
              <a:rPr lang="en-US" sz="2400" b="1" dirty="0"/>
              <a:t>less likely to be divorced.</a:t>
            </a:r>
            <a:r>
              <a:rPr lang="en-US" dirty="0"/>
              <a:t> </a:t>
            </a:r>
          </a:p>
          <a:p>
            <a:pPr marL="285750" indent="-285750">
              <a:buFont typeface="Arial" panose="020B0604020202020204" pitchFamily="34" charset="0"/>
              <a:buChar char="•"/>
            </a:pPr>
            <a:endParaRPr lang="en-US" dirty="0"/>
          </a:p>
          <a:p>
            <a:r>
              <a:rPr lang="en-CA" dirty="0">
                <a:hlinkClick r:id="rId3"/>
              </a:rPr>
              <a:t>https://hceconomics.uchicago.edu/news/research-spotlight-lasting-benefits-perry-preschool-participants-siblings-and-children</a:t>
            </a:r>
            <a:r>
              <a:rPr lang="en-CA" dirty="0"/>
              <a:t> https://www.nber.org/papers/w29057</a:t>
            </a:r>
          </a:p>
        </p:txBody>
      </p:sp>
    </p:spTree>
    <p:extLst>
      <p:ext uri="{BB962C8B-B14F-4D97-AF65-F5344CB8AC3E}">
        <p14:creationId xmlns:p14="http://schemas.microsoft.com/office/powerpoint/2010/main" val="193202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7E515D-CC1D-C5EF-8831-B8917A0E65EB}"/>
              </a:ext>
            </a:extLst>
          </p:cNvPr>
          <p:cNvSpPr>
            <a:spLocks noGrp="1"/>
          </p:cNvSpPr>
          <p:nvPr>
            <p:ph type="title"/>
          </p:nvPr>
        </p:nvSpPr>
        <p:spPr>
          <a:xfrm>
            <a:off x="838200" y="1609377"/>
            <a:ext cx="10515600" cy="2852737"/>
          </a:xfrm>
        </p:spPr>
        <p:txBody>
          <a:bodyPr>
            <a:normAutofit/>
          </a:bodyPr>
          <a:lstStyle/>
          <a:p>
            <a:r>
              <a:rPr lang="en-US" sz="4900" dirty="0"/>
              <a:t>Trust</a:t>
            </a:r>
            <a:br>
              <a:rPr lang="en-US" dirty="0"/>
            </a:br>
            <a:endParaRPr lang="en-CA" dirty="0"/>
          </a:p>
        </p:txBody>
      </p:sp>
      <p:sp>
        <p:nvSpPr>
          <p:cNvPr id="3" name="Content Placeholder 2">
            <a:extLst>
              <a:ext uri="{FF2B5EF4-FFF2-40B4-BE49-F238E27FC236}">
                <a16:creationId xmlns:a16="http://schemas.microsoft.com/office/drawing/2014/main" id="{D888357F-B1B7-5339-481F-C7E5C73FA013}"/>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666354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E424F2DE-B6CE-E441-686D-9B09F65F5B9A}"/>
              </a:ext>
            </a:extLst>
          </p:cNvPr>
          <p:cNvSpPr>
            <a:spLocks noGrp="1" noChangeArrowheads="1"/>
          </p:cNvSpPr>
          <p:nvPr>
            <p:ph type="title"/>
          </p:nvPr>
        </p:nvSpPr>
        <p:spPr/>
        <p:txBody>
          <a:bodyPr/>
          <a:lstStyle/>
          <a:p>
            <a:r>
              <a:rPr lang="en-US" altLang="en-US"/>
              <a:t>Random Assignment</a:t>
            </a:r>
          </a:p>
        </p:txBody>
      </p:sp>
      <p:pic>
        <p:nvPicPr>
          <p:cNvPr id="164867" name="Picture 3">
            <a:extLst>
              <a:ext uri="{FF2B5EF4-FFF2-40B4-BE49-F238E27FC236}">
                <a16:creationId xmlns:a16="http://schemas.microsoft.com/office/drawing/2014/main" id="{440D916B-A885-CCD8-F043-19BCA9C516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447800"/>
            <a:ext cx="3206750" cy="4191000"/>
          </a:xfrm>
          <a:prstGeom prst="rect">
            <a:avLst/>
          </a:prstGeom>
          <a:noFill/>
          <a:extLst>
            <a:ext uri="{909E8E84-426E-40DD-AFC4-6F175D3DCCD1}">
              <a14:hiddenFill xmlns:a14="http://schemas.microsoft.com/office/drawing/2010/main">
                <a:solidFill>
                  <a:srgbClr val="FFFFFF"/>
                </a:solidFill>
              </a14:hiddenFill>
            </a:ext>
          </a:extLst>
        </p:spPr>
      </p:pic>
      <p:pic>
        <p:nvPicPr>
          <p:cNvPr id="164868" name="Picture 4">
            <a:extLst>
              <a:ext uri="{FF2B5EF4-FFF2-40B4-BE49-F238E27FC236}">
                <a16:creationId xmlns:a16="http://schemas.microsoft.com/office/drawing/2014/main" id="{43156D1E-491B-25F6-667E-5EE3B4DAE4E1}"/>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2057400" y="4343400"/>
            <a:ext cx="2351088" cy="1951038"/>
          </a:xfrm>
        </p:spPr>
      </p:pic>
      <p:sp>
        <p:nvSpPr>
          <p:cNvPr id="164869" name="Text Box 5">
            <a:extLst>
              <a:ext uri="{FF2B5EF4-FFF2-40B4-BE49-F238E27FC236}">
                <a16:creationId xmlns:a16="http://schemas.microsoft.com/office/drawing/2014/main" id="{EFA6293D-B444-5DBD-D3C2-9DF380973202}"/>
              </a:ext>
            </a:extLst>
          </p:cNvPr>
          <p:cNvSpPr txBox="1">
            <a:spLocks noChangeArrowheads="1"/>
          </p:cNvSpPr>
          <p:nvPr/>
        </p:nvSpPr>
        <p:spPr bwMode="auto">
          <a:xfrm>
            <a:off x="6400800" y="5867401"/>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a:t>Jacob Bernoulli</a:t>
            </a:r>
          </a:p>
        </p:txBody>
      </p:sp>
      <p:sp>
        <p:nvSpPr>
          <p:cNvPr id="164870" name="Text Box 6">
            <a:extLst>
              <a:ext uri="{FF2B5EF4-FFF2-40B4-BE49-F238E27FC236}">
                <a16:creationId xmlns:a16="http://schemas.microsoft.com/office/drawing/2014/main" id="{84B030E4-65BF-47BF-031E-E659A9723B89}"/>
              </a:ext>
            </a:extLst>
          </p:cNvPr>
          <p:cNvSpPr txBox="1">
            <a:spLocks noChangeArrowheads="1"/>
          </p:cNvSpPr>
          <p:nvPr/>
        </p:nvSpPr>
        <p:spPr bwMode="auto">
          <a:xfrm>
            <a:off x="1981200" y="2438401"/>
            <a:ext cx="3810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The average value of any variable will be the same for the sample as for the population, provided that the sample is selected randomly. 1689</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E0D7BD13-5A42-5AFF-5DA7-3E9F3566D89F}"/>
              </a:ext>
            </a:extLst>
          </p:cNvPr>
          <p:cNvSpPr>
            <a:spLocks noGrp="1"/>
          </p:cNvSpPr>
          <p:nvPr>
            <p:ph idx="1"/>
          </p:nvPr>
        </p:nvSpPr>
        <p:spPr>
          <a:xfrm>
            <a:off x="742507" y="964388"/>
            <a:ext cx="10515600" cy="4351338"/>
          </a:xfrm>
        </p:spPr>
        <p:txBody>
          <a:bodyPr>
            <a:normAutofit fontScale="92500"/>
          </a:bodyPr>
          <a:lstStyle/>
          <a:p>
            <a:pPr marL="0" indent="0">
              <a:buNone/>
            </a:pPr>
            <a:r>
              <a:rPr lang="en-US" dirty="0"/>
              <a:t>Most new ideas are wrong</a:t>
            </a:r>
          </a:p>
          <a:p>
            <a:pPr lvl="1"/>
            <a:r>
              <a:rPr lang="en-US" dirty="0"/>
              <a:t>50-80% of new drugs fail when subjected to randomized controlled trials (RCT’s)</a:t>
            </a:r>
          </a:p>
          <a:p>
            <a:pPr lvl="1"/>
            <a:r>
              <a:rPr lang="en-US" dirty="0"/>
              <a:t>80-90% of new products/strategies conducted by Google and Microsoft have no significant effects when tested in RCT’s</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70% to 80% of new social interventions subjected to scientific evaluation in the US did not achieve their objectives</a:t>
            </a:r>
            <a:endParaRPr lang="en-US" dirty="0"/>
          </a:p>
          <a:p>
            <a:endParaRPr lang="en-US" dirty="0"/>
          </a:p>
          <a:p>
            <a:pPr marL="0" indent="0">
              <a:buNone/>
            </a:pPr>
            <a:r>
              <a:rPr lang="en-US" dirty="0"/>
              <a:t>Different impacts in different sites</a:t>
            </a:r>
          </a:p>
          <a:p>
            <a:pPr lvl="1"/>
            <a:r>
              <a:rPr lang="en-US" dirty="0"/>
              <a:t>JTPA Impacts on youth</a:t>
            </a:r>
          </a:p>
          <a:p>
            <a:pPr lvl="1"/>
            <a:r>
              <a:rPr lang="en-US" dirty="0"/>
              <a:t>Nurse Family Partnership</a:t>
            </a:r>
          </a:p>
          <a:p>
            <a:pPr lvl="1"/>
            <a:r>
              <a:rPr lang="en-US" dirty="0"/>
              <a:t>Pre-K</a:t>
            </a:r>
            <a:endParaRPr lang="en-CA" dirty="0"/>
          </a:p>
        </p:txBody>
      </p:sp>
    </p:spTree>
    <p:extLst>
      <p:ext uri="{BB962C8B-B14F-4D97-AF65-F5344CB8AC3E}">
        <p14:creationId xmlns:p14="http://schemas.microsoft.com/office/powerpoint/2010/main" val="2736647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05C1-5E3A-1F52-987A-9ADA59FE3B27}"/>
              </a:ext>
            </a:extLst>
          </p:cNvPr>
          <p:cNvSpPr>
            <a:spLocks noGrp="1"/>
          </p:cNvSpPr>
          <p:nvPr>
            <p:ph type="title"/>
          </p:nvPr>
        </p:nvSpPr>
        <p:spPr/>
        <p:txBody>
          <a:bodyPr/>
          <a:lstStyle/>
          <a:p>
            <a:r>
              <a:rPr lang="en-US" dirty="0"/>
              <a:t>Interventions that are effective and cost-effective</a:t>
            </a:r>
            <a:endParaRPr lang="en-CA" dirty="0"/>
          </a:p>
        </p:txBody>
      </p:sp>
      <p:pic>
        <p:nvPicPr>
          <p:cNvPr id="5" name="Content Placeholder 4" descr="Chart, histogram&#10;&#10;Description automatically generated">
            <a:extLst>
              <a:ext uri="{FF2B5EF4-FFF2-40B4-BE49-F238E27FC236}">
                <a16:creationId xmlns:a16="http://schemas.microsoft.com/office/drawing/2014/main" id="{78C93F8D-EA36-38DB-052C-247B5032CA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1340" y="1052023"/>
            <a:ext cx="5795159" cy="5696217"/>
          </a:xfrm>
        </p:spPr>
      </p:pic>
      <p:sp>
        <p:nvSpPr>
          <p:cNvPr id="6" name="TextBox 5">
            <a:extLst>
              <a:ext uri="{FF2B5EF4-FFF2-40B4-BE49-F238E27FC236}">
                <a16:creationId xmlns:a16="http://schemas.microsoft.com/office/drawing/2014/main" id="{0D12A739-EEFD-166E-9942-528B8BB15D65}"/>
              </a:ext>
            </a:extLst>
          </p:cNvPr>
          <p:cNvSpPr txBox="1"/>
          <p:nvPr/>
        </p:nvSpPr>
        <p:spPr>
          <a:xfrm>
            <a:off x="419917" y="3785191"/>
            <a:ext cx="2881423" cy="2862322"/>
          </a:xfrm>
          <a:prstGeom prst="rect">
            <a:avLst/>
          </a:prstGeom>
          <a:noFill/>
        </p:spPr>
        <p:txBody>
          <a:bodyPr wrap="square" rtlCol="0">
            <a:spAutoFit/>
          </a:bodyPr>
          <a:lstStyle/>
          <a:p>
            <a:pPr marL="285750" indent="-285750">
              <a:buFont typeface="Arial" panose="020B0604020202020204" pitchFamily="34" charset="0"/>
              <a:buChar char="•"/>
            </a:pPr>
            <a:r>
              <a:rPr lang="en-CA" sz="1800" i="1" dirty="0">
                <a:effectLst/>
                <a:latin typeface="Arial" panose="020B0604020202020204" pitchFamily="34" charset="0"/>
                <a:ea typeface="Arial" panose="020B0604020202020204" pitchFamily="34" charset="0"/>
              </a:rPr>
              <a:t>Scared Straight</a:t>
            </a:r>
            <a:r>
              <a:rPr lang="en-CA" sz="1800" dirty="0">
                <a:effectLst/>
                <a:latin typeface="Arial" panose="020B0604020202020204" pitchFamily="34" charset="0"/>
                <a:ea typeface="Arial" panose="020B0604020202020204" pitchFamily="34" charset="0"/>
              </a:rPr>
              <a:t>,</a:t>
            </a:r>
            <a:r>
              <a:rPr lang="en-CA" sz="1800" u="none" strike="noStrike" dirty="0">
                <a:solidFill>
                  <a:srgbClr val="0000FF"/>
                </a:solidFill>
                <a:effectLst/>
                <a:latin typeface="Arial" panose="020B0604020202020204" pitchFamily="34" charset="0"/>
                <a:ea typeface="Arial" panose="020B0604020202020204" pitchFamily="34" charset="0"/>
                <a:hlinkClick r:id="rId3"/>
              </a:rPr>
              <a:t>(</a:t>
            </a:r>
            <a:r>
              <a:rPr lang="en-CA" sz="1800" u="none" strike="noStrike" dirty="0" err="1">
                <a:solidFill>
                  <a:srgbClr val="0000FF"/>
                </a:solidFill>
                <a:effectLst/>
                <a:latin typeface="Arial" panose="020B0604020202020204" pitchFamily="34" charset="0"/>
                <a:ea typeface="Arial" panose="020B0604020202020204" pitchFamily="34" charset="0"/>
                <a:hlinkClick r:id="rId3"/>
              </a:rPr>
              <a:t>Petrosino</a:t>
            </a:r>
            <a:r>
              <a:rPr lang="en-CA" sz="1800" u="none" strike="noStrike" dirty="0">
                <a:solidFill>
                  <a:srgbClr val="0000FF"/>
                </a:solidFill>
                <a:effectLst/>
                <a:latin typeface="Arial" panose="020B0604020202020204" pitchFamily="34" charset="0"/>
                <a:ea typeface="Arial" panose="020B0604020202020204" pitchFamily="34" charset="0"/>
                <a:hlinkClick r:id="rId3"/>
              </a:rPr>
              <a:t> et al. 2013)</a:t>
            </a:r>
            <a:r>
              <a:rPr lang="en-CA" sz="1800" dirty="0">
                <a:effectLst/>
                <a:latin typeface="Arial" panose="020B0604020202020204" pitchFamily="34" charset="0"/>
                <a:ea typeface="Arial" panose="020B0604020202020204" pitchFamily="34" charset="0"/>
              </a:rPr>
              <a:t> </a:t>
            </a:r>
          </a:p>
          <a:p>
            <a:pPr marL="285750" indent="-285750">
              <a:buFont typeface="Arial" panose="020B0604020202020204" pitchFamily="34" charset="0"/>
              <a:buChar char="•"/>
            </a:pPr>
            <a:r>
              <a:rPr lang="en-US" dirty="0"/>
              <a:t>McCord, Joan. 2003. “Cures That Harm</a:t>
            </a:r>
            <a:endParaRPr lang="en-CA" dirty="0">
              <a:latin typeface="Arial" panose="020B0604020202020204" pitchFamily="34" charset="0"/>
            </a:endParaRPr>
          </a:p>
          <a:p>
            <a:pPr marL="285750" indent="-285750">
              <a:buFont typeface="Arial" panose="020B0604020202020204" pitchFamily="34" charset="0"/>
              <a:buChar char="•"/>
            </a:pPr>
            <a:r>
              <a:rPr lang="en-CA" sz="1800" dirty="0">
                <a:effectLst/>
                <a:latin typeface="Arial" panose="020B0604020202020204" pitchFamily="34" charset="0"/>
                <a:ea typeface="Arial" panose="020B0604020202020204" pitchFamily="34" charset="0"/>
              </a:rPr>
              <a:t>Tennessee’s pre-kindergarten </a:t>
            </a:r>
            <a:r>
              <a:rPr lang="en-CA" sz="1800" u="none" strike="noStrike" dirty="0">
                <a:solidFill>
                  <a:srgbClr val="0000FF"/>
                </a:solidFill>
                <a:effectLst/>
                <a:latin typeface="Arial" panose="020B0604020202020204" pitchFamily="34" charset="0"/>
                <a:ea typeface="Arial" panose="020B0604020202020204" pitchFamily="34" charset="0"/>
                <a:hlinkClick r:id="rId4"/>
              </a:rPr>
              <a:t>(Lipsey, </a:t>
            </a:r>
            <a:r>
              <a:rPr lang="en-CA" sz="1800" u="none" strike="noStrike" dirty="0" err="1">
                <a:solidFill>
                  <a:srgbClr val="0000FF"/>
                </a:solidFill>
                <a:effectLst/>
                <a:latin typeface="Arial" panose="020B0604020202020204" pitchFamily="34" charset="0"/>
                <a:ea typeface="Arial" panose="020B0604020202020204" pitchFamily="34" charset="0"/>
                <a:hlinkClick r:id="rId4"/>
              </a:rPr>
              <a:t>Farran</a:t>
            </a:r>
            <a:r>
              <a:rPr lang="en-CA" sz="1800" u="none" strike="noStrike" dirty="0">
                <a:solidFill>
                  <a:srgbClr val="0000FF"/>
                </a:solidFill>
                <a:effectLst/>
                <a:latin typeface="Arial" panose="020B0604020202020204" pitchFamily="34" charset="0"/>
                <a:ea typeface="Arial" panose="020B0604020202020204" pitchFamily="34" charset="0"/>
                <a:hlinkClick r:id="rId4"/>
              </a:rPr>
              <a:t>, and Hofer 2015)</a:t>
            </a:r>
            <a:endParaRPr lang="en-CA" sz="1800" dirty="0">
              <a:effectLst/>
              <a:latin typeface="Arial" panose="020B0604020202020204" pitchFamily="34" charset="0"/>
              <a:ea typeface="Arial" panose="020B0604020202020204" pitchFamily="34" charset="0"/>
            </a:endParaRPr>
          </a:p>
          <a:p>
            <a:endParaRPr lang="en-CA" dirty="0"/>
          </a:p>
        </p:txBody>
      </p:sp>
      <p:sp>
        <p:nvSpPr>
          <p:cNvPr id="7" name="Arrow: Right 6">
            <a:extLst>
              <a:ext uri="{FF2B5EF4-FFF2-40B4-BE49-F238E27FC236}">
                <a16:creationId xmlns:a16="http://schemas.microsoft.com/office/drawing/2014/main" id="{7653F4AB-E543-DC85-5B3B-16209329FC24}"/>
              </a:ext>
            </a:extLst>
          </p:cNvPr>
          <p:cNvSpPr/>
          <p:nvPr/>
        </p:nvSpPr>
        <p:spPr>
          <a:xfrm rot="2762586">
            <a:off x="3561907" y="5126069"/>
            <a:ext cx="1063255" cy="3508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a:extLst>
              <a:ext uri="{FF2B5EF4-FFF2-40B4-BE49-F238E27FC236}">
                <a16:creationId xmlns:a16="http://schemas.microsoft.com/office/drawing/2014/main" id="{5DF22D18-2325-A2FE-686E-B456FFDD5E19}"/>
              </a:ext>
            </a:extLst>
          </p:cNvPr>
          <p:cNvSpPr txBox="1"/>
          <p:nvPr/>
        </p:nvSpPr>
        <p:spPr>
          <a:xfrm>
            <a:off x="8784438" y="3668233"/>
            <a:ext cx="2881423" cy="2308324"/>
          </a:xfrm>
          <a:prstGeom prst="rect">
            <a:avLst/>
          </a:prstGeom>
          <a:noFill/>
        </p:spPr>
        <p:txBody>
          <a:bodyPr wrap="square" rtlCol="0">
            <a:spAutoFit/>
          </a:bodyPr>
          <a:lstStyle/>
          <a:p>
            <a:pPr marL="285750" indent="-285750">
              <a:buFont typeface="Arial" panose="020B0604020202020204" pitchFamily="34" charset="0"/>
              <a:buChar char="•"/>
            </a:pPr>
            <a:r>
              <a:rPr lang="en-CA" i="1" dirty="0">
                <a:latin typeface="Arial" panose="020B0604020202020204" pitchFamily="34" charset="0"/>
                <a:ea typeface="Arial" panose="020B0604020202020204" pitchFamily="34" charset="0"/>
              </a:rPr>
              <a:t>Disruptive kids Tremblay AER</a:t>
            </a:r>
            <a:r>
              <a:rPr lang="en-CA" sz="1800" dirty="0">
                <a:effectLst/>
                <a:latin typeface="Arial" panose="020B0604020202020204" pitchFamily="34" charset="0"/>
                <a:ea typeface="Arial" panose="020B0604020202020204" pitchFamily="34" charset="0"/>
              </a:rPr>
              <a:t> 2022</a:t>
            </a:r>
          </a:p>
          <a:p>
            <a:pPr marL="285750" indent="-285750">
              <a:buFont typeface="Arial" panose="020B0604020202020204" pitchFamily="34" charset="0"/>
              <a:buChar char="•"/>
            </a:pPr>
            <a:r>
              <a:rPr lang="en-US" dirty="0"/>
              <a:t>Universal pre-K Boston Gray-Lobe 2022</a:t>
            </a:r>
          </a:p>
          <a:p>
            <a:pPr marL="285750" indent="-285750">
              <a:buFont typeface="Arial" panose="020B0604020202020204" pitchFamily="34" charset="0"/>
              <a:buChar char="•"/>
            </a:pPr>
            <a:r>
              <a:rPr lang="en-US" dirty="0" err="1"/>
              <a:t>Abcedarian</a:t>
            </a:r>
            <a:r>
              <a:rPr lang="en-US" dirty="0"/>
              <a:t> The Lifecycle Benefits of an Influential Early Childhood Program.  Heckman et al</a:t>
            </a:r>
          </a:p>
        </p:txBody>
      </p:sp>
      <p:sp>
        <p:nvSpPr>
          <p:cNvPr id="9" name="Arrow: Left 8">
            <a:extLst>
              <a:ext uri="{FF2B5EF4-FFF2-40B4-BE49-F238E27FC236}">
                <a16:creationId xmlns:a16="http://schemas.microsoft.com/office/drawing/2014/main" id="{4BA0221A-B1A1-742D-D8D8-73D9C4FEC063}"/>
              </a:ext>
            </a:extLst>
          </p:cNvPr>
          <p:cNvSpPr/>
          <p:nvPr/>
        </p:nvSpPr>
        <p:spPr>
          <a:xfrm rot="18557209">
            <a:off x="7670408" y="5014413"/>
            <a:ext cx="1174904" cy="40679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78685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91B98-1FE9-346B-A434-E5A4807E0A1F}"/>
              </a:ext>
            </a:extLst>
          </p:cNvPr>
          <p:cNvSpPr>
            <a:spLocks noGrp="1"/>
          </p:cNvSpPr>
          <p:nvPr>
            <p:ph type="title"/>
          </p:nvPr>
        </p:nvSpPr>
        <p:spPr/>
        <p:txBody>
          <a:bodyPr/>
          <a:lstStyle/>
          <a:p>
            <a:r>
              <a:rPr lang="en-US" dirty="0"/>
              <a:t>Public trust</a:t>
            </a:r>
            <a:endParaRPr lang="en-CA" dirty="0"/>
          </a:p>
        </p:txBody>
      </p:sp>
      <p:pic>
        <p:nvPicPr>
          <p:cNvPr id="4" name="Picture 3">
            <a:extLst>
              <a:ext uri="{FF2B5EF4-FFF2-40B4-BE49-F238E27FC236}">
                <a16:creationId xmlns:a16="http://schemas.microsoft.com/office/drawing/2014/main" id="{FEB9AC1E-6904-E7DD-FCA5-4ED746E4229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7971" y="1451729"/>
            <a:ext cx="8751409" cy="4624728"/>
          </a:xfrm>
          <a:prstGeom prst="rect">
            <a:avLst/>
          </a:prstGeom>
          <a:noFill/>
          <a:ln>
            <a:noFill/>
          </a:ln>
        </p:spPr>
      </p:pic>
      <p:sp>
        <p:nvSpPr>
          <p:cNvPr id="6" name="Rectangle 5">
            <a:extLst>
              <a:ext uri="{FF2B5EF4-FFF2-40B4-BE49-F238E27FC236}">
                <a16:creationId xmlns:a16="http://schemas.microsoft.com/office/drawing/2014/main" id="{9EFF753A-899A-3BE3-E0A3-948FE1F69F3E}"/>
              </a:ext>
            </a:extLst>
          </p:cNvPr>
          <p:cNvSpPr/>
          <p:nvPr/>
        </p:nvSpPr>
        <p:spPr>
          <a:xfrm>
            <a:off x="5038153" y="2154430"/>
            <a:ext cx="1077538" cy="707886"/>
          </a:xfrm>
          <a:prstGeom prst="rect">
            <a:avLst/>
          </a:prstGeom>
          <a:noFill/>
        </p:spPr>
        <p:txBody>
          <a:bodyPr wrap="none" lIns="91440" tIns="45720" rIns="91440" bIns="45720">
            <a:spAutoFit/>
          </a:bodyPr>
          <a:lstStyle/>
          <a:p>
            <a:pPr algn="ctr"/>
            <a:r>
              <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48%</a:t>
            </a:r>
          </a:p>
        </p:txBody>
      </p:sp>
      <p:sp>
        <p:nvSpPr>
          <p:cNvPr id="7" name="Arrow: Right 6">
            <a:extLst>
              <a:ext uri="{FF2B5EF4-FFF2-40B4-BE49-F238E27FC236}">
                <a16:creationId xmlns:a16="http://schemas.microsoft.com/office/drawing/2014/main" id="{063AFF1B-3376-3F83-8F2F-BB920269D07E}"/>
              </a:ext>
            </a:extLst>
          </p:cNvPr>
          <p:cNvSpPr/>
          <p:nvPr/>
        </p:nvSpPr>
        <p:spPr>
          <a:xfrm>
            <a:off x="4798242" y="2508373"/>
            <a:ext cx="179111" cy="839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D761CE8B-EB7A-3C37-3CF9-8A97FE09E512}"/>
              </a:ext>
            </a:extLst>
          </p:cNvPr>
          <p:cNvSpPr/>
          <p:nvPr/>
        </p:nvSpPr>
        <p:spPr>
          <a:xfrm>
            <a:off x="8874697" y="2154430"/>
            <a:ext cx="1077539" cy="707886"/>
          </a:xfrm>
          <a:prstGeom prst="rect">
            <a:avLst/>
          </a:prstGeom>
          <a:noFill/>
        </p:spPr>
        <p:txBody>
          <a:bodyPr wrap="none" lIns="91440" tIns="45720" rIns="91440" bIns="45720">
            <a:spAutoFit/>
          </a:bodyPr>
          <a:lstStyle/>
          <a:p>
            <a:pPr algn="ctr"/>
            <a:r>
              <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38%</a:t>
            </a:r>
          </a:p>
        </p:txBody>
      </p:sp>
      <p:sp>
        <p:nvSpPr>
          <p:cNvPr id="9" name="Arrow: Right 8">
            <a:extLst>
              <a:ext uri="{FF2B5EF4-FFF2-40B4-BE49-F238E27FC236}">
                <a16:creationId xmlns:a16="http://schemas.microsoft.com/office/drawing/2014/main" id="{12AC4788-967C-51F8-EBC9-734FC534C07B}"/>
              </a:ext>
            </a:extLst>
          </p:cNvPr>
          <p:cNvSpPr/>
          <p:nvPr/>
        </p:nvSpPr>
        <p:spPr>
          <a:xfrm>
            <a:off x="8614377" y="2508373"/>
            <a:ext cx="179111" cy="839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269031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1525-08B5-EA6B-A951-0E0ACFEA3C8B}"/>
              </a:ext>
            </a:extLst>
          </p:cNvPr>
          <p:cNvSpPr>
            <a:spLocks noGrp="1"/>
          </p:cNvSpPr>
          <p:nvPr>
            <p:ph type="title"/>
          </p:nvPr>
        </p:nvSpPr>
        <p:spPr/>
        <p:txBody>
          <a:bodyPr/>
          <a:lstStyle/>
          <a:p>
            <a:r>
              <a:rPr lang="en-US" dirty="0"/>
              <a:t>Summary</a:t>
            </a:r>
            <a:endParaRPr lang="en-CA" dirty="0"/>
          </a:p>
        </p:txBody>
      </p:sp>
      <p:sp>
        <p:nvSpPr>
          <p:cNvPr id="3" name="Content Placeholder 2">
            <a:extLst>
              <a:ext uri="{FF2B5EF4-FFF2-40B4-BE49-F238E27FC236}">
                <a16:creationId xmlns:a16="http://schemas.microsoft.com/office/drawing/2014/main" id="{7E153EF0-F2F1-CD31-5774-7F1766A89CED}"/>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466845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78F8-9417-1EEA-B497-367555E62224}"/>
              </a:ext>
            </a:extLst>
          </p:cNvPr>
          <p:cNvSpPr>
            <a:spLocks noGrp="1"/>
          </p:cNvSpPr>
          <p:nvPr>
            <p:ph type="title"/>
          </p:nvPr>
        </p:nvSpPr>
        <p:spPr/>
        <p:txBody>
          <a:bodyPr/>
          <a:lstStyle/>
          <a:p>
            <a:r>
              <a:rPr lang="en-US" dirty="0"/>
              <a:t>Summary</a:t>
            </a:r>
            <a:endParaRPr lang="en-CA" dirty="0"/>
          </a:p>
        </p:txBody>
      </p:sp>
      <p:sp>
        <p:nvSpPr>
          <p:cNvPr id="3" name="Content Placeholder 2">
            <a:extLst>
              <a:ext uri="{FF2B5EF4-FFF2-40B4-BE49-F238E27FC236}">
                <a16:creationId xmlns:a16="http://schemas.microsoft.com/office/drawing/2014/main" id="{6B24D179-60EE-DAC7-6F94-2DC2BED7D2F8}"/>
              </a:ext>
            </a:extLst>
          </p:cNvPr>
          <p:cNvSpPr>
            <a:spLocks noGrp="1"/>
          </p:cNvSpPr>
          <p:nvPr>
            <p:ph idx="1"/>
          </p:nvPr>
        </p:nvSpPr>
        <p:spPr/>
        <p:txBody>
          <a:bodyPr>
            <a:normAutofit fontScale="92500" lnSpcReduction="20000"/>
          </a:bodyPr>
          <a:lstStyle/>
          <a:p>
            <a:pPr marL="0" indent="0">
              <a:buNone/>
            </a:pPr>
            <a:r>
              <a:rPr lang="en-US" dirty="0"/>
              <a:t>Results from our study</a:t>
            </a:r>
          </a:p>
          <a:p>
            <a:pPr marL="971550" lvl="1" indent="-514350">
              <a:buFont typeface="+mj-lt"/>
              <a:buAutoNum type="arabicPeriod"/>
            </a:pPr>
            <a:r>
              <a:rPr lang="en-US" dirty="0"/>
              <a:t>Result 1: We can identify 2000 10-year-olds who are at extreme risk of poor educational attainment.</a:t>
            </a:r>
          </a:p>
          <a:p>
            <a:pPr marL="971550" lvl="1" indent="-514350">
              <a:buFont typeface="+mj-lt"/>
              <a:buAutoNum type="arabicPeriod"/>
            </a:pPr>
            <a:r>
              <a:rPr lang="en-US" dirty="0"/>
              <a:t>Result 2: homelessness, drug and alcohol abuse, crime and poverty are primarily manifest among those who have dropped out of school.</a:t>
            </a:r>
          </a:p>
          <a:p>
            <a:pPr marL="0" indent="0">
              <a:buNone/>
            </a:pPr>
            <a:r>
              <a:rPr lang="en-US" dirty="0"/>
              <a:t>From the literature</a:t>
            </a:r>
          </a:p>
          <a:p>
            <a:pPr marL="971550" lvl="1" indent="-514350">
              <a:buFont typeface="+mj-lt"/>
              <a:buAutoNum type="arabicPeriod"/>
            </a:pPr>
            <a:r>
              <a:rPr lang="en-US" dirty="0"/>
              <a:t>There are interventions that are effective and cost-effective</a:t>
            </a:r>
            <a:endParaRPr lang="en-US" sz="600" dirty="0"/>
          </a:p>
          <a:p>
            <a:pPr marL="971550" lvl="1" indent="-514350">
              <a:buFont typeface="+mj-lt"/>
              <a:buAutoNum type="arabicPeriod"/>
            </a:pPr>
            <a:r>
              <a:rPr lang="en-US" dirty="0"/>
              <a:t>When interventions are subjected to independent scientific evaluations, most don’t work</a:t>
            </a:r>
          </a:p>
          <a:p>
            <a:pPr marL="971550" lvl="1" indent="-514350">
              <a:buFont typeface="+mj-lt"/>
              <a:buAutoNum type="arabicPeriod"/>
            </a:pPr>
            <a:r>
              <a:rPr lang="en-US" dirty="0"/>
              <a:t>Success elsewhere doesn’t guarantee success in BC</a:t>
            </a:r>
          </a:p>
          <a:p>
            <a:pPr marL="0" indent="0">
              <a:buNone/>
            </a:pPr>
            <a:r>
              <a:rPr lang="en-US" dirty="0"/>
              <a:t>Conclusion</a:t>
            </a:r>
          </a:p>
          <a:p>
            <a:pPr marL="457200" lvl="1" indent="0">
              <a:buNone/>
            </a:pPr>
            <a:r>
              <a:rPr lang="en-US" dirty="0"/>
              <a:t>Try a lot, have independent, rigorous studies of their effectiveness; expand the ones that work.  </a:t>
            </a:r>
            <a:r>
              <a:rPr lang="en-US"/>
              <a:t>Our society can be </a:t>
            </a:r>
            <a:r>
              <a:rPr lang="en-US" dirty="0"/>
              <a:t>healthier, wealthier and happier.</a:t>
            </a:r>
            <a:endParaRPr lang="en-CA" dirty="0"/>
          </a:p>
        </p:txBody>
      </p:sp>
    </p:spTree>
    <p:extLst>
      <p:ext uri="{BB962C8B-B14F-4D97-AF65-F5344CB8AC3E}">
        <p14:creationId xmlns:p14="http://schemas.microsoft.com/office/powerpoint/2010/main" val="4154280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A31E9-272B-D16A-648E-22C72C4CC179}"/>
              </a:ext>
            </a:extLst>
          </p:cNvPr>
          <p:cNvSpPr>
            <a:spLocks noGrp="1"/>
          </p:cNvSpPr>
          <p:nvPr>
            <p:ph type="title"/>
          </p:nvPr>
        </p:nvSpPr>
        <p:spPr/>
        <p:txBody>
          <a:bodyPr/>
          <a:lstStyle/>
          <a:p>
            <a:r>
              <a:rPr lang="en-US" dirty="0"/>
              <a:t>Conclusion</a:t>
            </a:r>
            <a:endParaRPr lang="en-CA" dirty="0"/>
          </a:p>
        </p:txBody>
      </p:sp>
      <p:sp>
        <p:nvSpPr>
          <p:cNvPr id="3" name="Content Placeholder 2">
            <a:extLst>
              <a:ext uri="{FF2B5EF4-FFF2-40B4-BE49-F238E27FC236}">
                <a16:creationId xmlns:a16="http://schemas.microsoft.com/office/drawing/2014/main" id="{CCF752BB-A33E-EF48-4231-D6F02432032C}"/>
              </a:ext>
            </a:extLst>
          </p:cNvPr>
          <p:cNvSpPr>
            <a:spLocks noGrp="1"/>
          </p:cNvSpPr>
          <p:nvPr>
            <p:ph idx="1"/>
          </p:nvPr>
        </p:nvSpPr>
        <p:spPr/>
        <p:txBody>
          <a:bodyPr/>
          <a:lstStyle/>
          <a:p>
            <a:pPr marL="0" indent="0">
              <a:buNone/>
            </a:pPr>
            <a:r>
              <a:rPr lang="en-US" dirty="0"/>
              <a:t>We can move towards a better society by </a:t>
            </a:r>
          </a:p>
          <a:p>
            <a:r>
              <a:rPr lang="en-US" dirty="0"/>
              <a:t>implementing rigorous evaluations of existing programs, </a:t>
            </a:r>
          </a:p>
          <a:p>
            <a:r>
              <a:rPr lang="en-US" dirty="0"/>
              <a:t>introducing new programs with rigorous evaluation built in,</a:t>
            </a:r>
          </a:p>
          <a:p>
            <a:r>
              <a:rPr lang="en-US" dirty="0"/>
              <a:t>independent reporting,</a:t>
            </a:r>
          </a:p>
          <a:p>
            <a:r>
              <a:rPr lang="en-US" dirty="0"/>
              <a:t>expanding the programs that work and </a:t>
            </a:r>
          </a:p>
          <a:p>
            <a:r>
              <a:rPr lang="en-US" dirty="0"/>
              <a:t>re-thinking or re-tooling the ones that don’t.</a:t>
            </a:r>
          </a:p>
          <a:p>
            <a:endParaRPr lang="en-US" dirty="0"/>
          </a:p>
        </p:txBody>
      </p:sp>
    </p:spTree>
    <p:extLst>
      <p:ext uri="{BB962C8B-B14F-4D97-AF65-F5344CB8AC3E}">
        <p14:creationId xmlns:p14="http://schemas.microsoft.com/office/powerpoint/2010/main" val="156580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78F8-9417-1EEA-B497-367555E62224}"/>
              </a:ext>
            </a:extLst>
          </p:cNvPr>
          <p:cNvSpPr>
            <a:spLocks noGrp="1"/>
          </p:cNvSpPr>
          <p:nvPr>
            <p:ph type="title"/>
          </p:nvPr>
        </p:nvSpPr>
        <p:spPr/>
        <p:txBody>
          <a:bodyPr/>
          <a:lstStyle/>
          <a:p>
            <a:r>
              <a:rPr lang="en-US" dirty="0"/>
              <a:t>Agenda</a:t>
            </a:r>
            <a:endParaRPr lang="en-CA" dirty="0"/>
          </a:p>
        </p:txBody>
      </p:sp>
      <p:sp>
        <p:nvSpPr>
          <p:cNvPr id="3" name="Content Placeholder 2">
            <a:extLst>
              <a:ext uri="{FF2B5EF4-FFF2-40B4-BE49-F238E27FC236}">
                <a16:creationId xmlns:a16="http://schemas.microsoft.com/office/drawing/2014/main" id="{6B24D179-60EE-DAC7-6F94-2DC2BED7D2F8}"/>
              </a:ext>
            </a:extLst>
          </p:cNvPr>
          <p:cNvSpPr>
            <a:spLocks noGrp="1"/>
          </p:cNvSpPr>
          <p:nvPr>
            <p:ph idx="1"/>
          </p:nvPr>
        </p:nvSpPr>
        <p:spPr/>
        <p:txBody>
          <a:bodyPr>
            <a:normAutofit fontScale="92500" lnSpcReduction="20000"/>
          </a:bodyPr>
          <a:lstStyle/>
          <a:p>
            <a:pPr marL="0" indent="0">
              <a:buNone/>
            </a:pPr>
            <a:r>
              <a:rPr lang="en-US" dirty="0"/>
              <a:t>Results from our study</a:t>
            </a:r>
          </a:p>
          <a:p>
            <a:pPr marL="971550" lvl="1" indent="-514350">
              <a:buFont typeface="+mj-lt"/>
              <a:buAutoNum type="arabicPeriod"/>
            </a:pPr>
            <a:r>
              <a:rPr lang="en-US" dirty="0"/>
              <a:t>Result 1: We can identify 2000 10-year-olds who are at extreme risk of poor educational attainment.</a:t>
            </a:r>
          </a:p>
          <a:p>
            <a:pPr marL="971550" lvl="1" indent="-514350">
              <a:buFont typeface="+mj-lt"/>
              <a:buAutoNum type="arabicPeriod"/>
            </a:pPr>
            <a:r>
              <a:rPr lang="en-US" dirty="0"/>
              <a:t>Result 2: homelessness, drug and alcohol abuse, crime and poverty are primarily manifest among those who have dropped out of school.</a:t>
            </a:r>
          </a:p>
          <a:p>
            <a:pPr marL="0" indent="0">
              <a:buNone/>
            </a:pPr>
            <a:r>
              <a:rPr lang="en-US" dirty="0"/>
              <a:t>From the literature</a:t>
            </a:r>
          </a:p>
          <a:p>
            <a:pPr marL="971550" lvl="1" indent="-514350">
              <a:buFont typeface="+mj-lt"/>
              <a:buAutoNum type="arabicPeriod"/>
            </a:pPr>
            <a:r>
              <a:rPr lang="en-US" dirty="0"/>
              <a:t>There are interventions that are effective and cost-effective</a:t>
            </a:r>
            <a:endParaRPr lang="en-US" sz="600" dirty="0"/>
          </a:p>
          <a:p>
            <a:pPr marL="971550" lvl="1" indent="-514350">
              <a:buFont typeface="+mj-lt"/>
              <a:buAutoNum type="arabicPeriod"/>
            </a:pPr>
            <a:r>
              <a:rPr lang="en-US" dirty="0"/>
              <a:t>When interventions are subjected to independent scientific evaluations, most don’t work</a:t>
            </a:r>
          </a:p>
          <a:p>
            <a:pPr marL="971550" lvl="1" indent="-514350">
              <a:buFont typeface="+mj-lt"/>
              <a:buAutoNum type="arabicPeriod"/>
            </a:pPr>
            <a:r>
              <a:rPr lang="en-US" dirty="0"/>
              <a:t>Success elsewhere doesn’t guarantee success in BC</a:t>
            </a:r>
          </a:p>
          <a:p>
            <a:pPr marL="0" indent="0">
              <a:buNone/>
            </a:pPr>
            <a:r>
              <a:rPr lang="en-US" dirty="0"/>
              <a:t>Conclusion</a:t>
            </a:r>
          </a:p>
          <a:p>
            <a:pPr marL="457200" lvl="1" indent="0">
              <a:buNone/>
            </a:pPr>
            <a:r>
              <a:rPr lang="en-US" dirty="0"/>
              <a:t>Try a lot, have independent, rigorous studies of their effectiveness; expand the ones that work. </a:t>
            </a:r>
            <a:endParaRPr lang="en-CA" dirty="0"/>
          </a:p>
        </p:txBody>
      </p:sp>
    </p:spTree>
    <p:extLst>
      <p:ext uri="{BB962C8B-B14F-4D97-AF65-F5344CB8AC3E}">
        <p14:creationId xmlns:p14="http://schemas.microsoft.com/office/powerpoint/2010/main" val="104968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7E515D-CC1D-C5EF-8831-B8917A0E65EB}"/>
              </a:ext>
            </a:extLst>
          </p:cNvPr>
          <p:cNvSpPr>
            <a:spLocks noGrp="1"/>
          </p:cNvSpPr>
          <p:nvPr>
            <p:ph type="title"/>
          </p:nvPr>
        </p:nvSpPr>
        <p:spPr/>
        <p:txBody>
          <a:bodyPr>
            <a:normAutofit fontScale="90000"/>
          </a:bodyPr>
          <a:lstStyle/>
          <a:p>
            <a:r>
              <a:rPr lang="en-US" sz="4900" dirty="0"/>
              <a:t>We can identify 2000 10-year-olds who are at extreme risk of poor educational attainment.</a:t>
            </a:r>
            <a:br>
              <a:rPr lang="en-US" dirty="0"/>
            </a:br>
            <a:endParaRPr lang="en-CA" dirty="0"/>
          </a:p>
        </p:txBody>
      </p:sp>
      <p:sp>
        <p:nvSpPr>
          <p:cNvPr id="3" name="Content Placeholder 2">
            <a:extLst>
              <a:ext uri="{FF2B5EF4-FFF2-40B4-BE49-F238E27FC236}">
                <a16:creationId xmlns:a16="http://schemas.microsoft.com/office/drawing/2014/main" id="{D888357F-B1B7-5339-481F-C7E5C73FA013}"/>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19084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62E9A-651A-2D5B-5FC8-BD261BACB45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1C05528-D4FA-AC14-11FF-C3CA267B4D11}"/>
              </a:ext>
            </a:extLst>
          </p:cNvPr>
          <p:cNvSpPr>
            <a:spLocks noGrp="1"/>
          </p:cNvSpPr>
          <p:nvPr>
            <p:ph idx="1"/>
          </p:nvPr>
        </p:nvSpPr>
        <p:spPr/>
        <p:txBody>
          <a:bodyPr>
            <a:normAutofit lnSpcReduction="10000"/>
          </a:bodyPr>
          <a:lstStyle/>
          <a:p>
            <a:r>
              <a:rPr lang="en-US" dirty="0"/>
              <a:t>Sample: 1999/2000 to 2005/2006 (about 250,000 students)</a:t>
            </a:r>
          </a:p>
          <a:p>
            <a:pPr lvl="1"/>
            <a:r>
              <a:rPr lang="en-US" dirty="0"/>
              <a:t>Less some special needs, those who entered or left the province</a:t>
            </a:r>
          </a:p>
          <a:p>
            <a:r>
              <a:rPr lang="en-US" dirty="0"/>
              <a:t>Hold the 2002/2003 class separate</a:t>
            </a:r>
          </a:p>
          <a:p>
            <a:r>
              <a:rPr lang="en-US" dirty="0"/>
              <a:t>Characteristics: </a:t>
            </a:r>
          </a:p>
          <a:p>
            <a:pPr lvl="1"/>
            <a:r>
              <a:rPr lang="en-US" dirty="0"/>
              <a:t>Foundation Skills Assessment scores, </a:t>
            </a:r>
          </a:p>
          <a:p>
            <a:pPr lvl="1"/>
            <a:r>
              <a:rPr lang="en-US" dirty="0"/>
              <a:t>Special needs codes</a:t>
            </a:r>
          </a:p>
          <a:p>
            <a:pPr lvl="1"/>
            <a:r>
              <a:rPr lang="en-US" dirty="0"/>
              <a:t>Income Assistance history</a:t>
            </a:r>
          </a:p>
          <a:p>
            <a:pPr lvl="1"/>
            <a:r>
              <a:rPr lang="en-US" dirty="0"/>
              <a:t>Use of the health care system</a:t>
            </a:r>
          </a:p>
          <a:p>
            <a:pPr lvl="1"/>
            <a:r>
              <a:rPr lang="en-US" dirty="0"/>
              <a:t>Family structure and stability</a:t>
            </a:r>
          </a:p>
          <a:p>
            <a:pPr lvl="1"/>
            <a:r>
              <a:rPr lang="en-US" dirty="0"/>
              <a:t>Contact with the Ministry for Children and Family Development</a:t>
            </a:r>
          </a:p>
          <a:p>
            <a:r>
              <a:rPr lang="en-US" dirty="0"/>
              <a:t>Linear probability model</a:t>
            </a:r>
          </a:p>
          <a:p>
            <a:pPr marL="0" indent="0">
              <a:buNone/>
            </a:pPr>
            <a:endParaRPr lang="en-CA" dirty="0"/>
          </a:p>
        </p:txBody>
      </p:sp>
    </p:spTree>
    <p:extLst>
      <p:ext uri="{BB962C8B-B14F-4D97-AF65-F5344CB8AC3E}">
        <p14:creationId xmlns:p14="http://schemas.microsoft.com/office/powerpoint/2010/main" val="1862100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84F61-4AE5-6280-C13C-CE81AE828009}"/>
              </a:ext>
            </a:extLst>
          </p:cNvPr>
          <p:cNvSpPr>
            <a:spLocks noGrp="1"/>
          </p:cNvSpPr>
          <p:nvPr>
            <p:ph type="title"/>
          </p:nvPr>
        </p:nvSpPr>
        <p:spPr>
          <a:xfrm>
            <a:off x="635000" y="640823"/>
            <a:ext cx="3418659" cy="5583148"/>
          </a:xfrm>
        </p:spPr>
        <p:txBody>
          <a:bodyPr anchor="ctr">
            <a:normAutofit/>
          </a:bodyPr>
          <a:lstStyle/>
          <a:p>
            <a:r>
              <a:rPr lang="en-US" sz="4800" dirty="0"/>
              <a:t>Of the </a:t>
            </a:r>
            <a:r>
              <a:rPr lang="en-US" sz="4800"/>
              <a:t>2,000 10-year-olds </a:t>
            </a:r>
            <a:r>
              <a:rPr lang="en-US" sz="4800" dirty="0"/>
              <a:t>at extreme </a:t>
            </a:r>
            <a:r>
              <a:rPr lang="en-US" sz="4800"/>
              <a:t>risk each year</a:t>
            </a:r>
            <a:endParaRPr lang="en-CA" sz="48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2FF8C58-4003-88FD-385C-F9B2FE099C90}"/>
              </a:ext>
            </a:extLst>
          </p:cNvPr>
          <p:cNvGraphicFramePr>
            <a:graphicFrameLocks noGrp="1"/>
          </p:cNvGraphicFramePr>
          <p:nvPr>
            <p:ph idx="1"/>
            <p:extLst>
              <p:ext uri="{D42A27DB-BD31-4B8C-83A1-F6EECF244321}">
                <p14:modId xmlns:p14="http://schemas.microsoft.com/office/powerpoint/2010/main" val="114461951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4339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7E515D-CC1D-C5EF-8831-B8917A0E65EB}"/>
              </a:ext>
            </a:extLst>
          </p:cNvPr>
          <p:cNvSpPr>
            <a:spLocks noGrp="1"/>
          </p:cNvSpPr>
          <p:nvPr>
            <p:ph type="title"/>
          </p:nvPr>
        </p:nvSpPr>
        <p:spPr/>
        <p:txBody>
          <a:bodyPr>
            <a:normAutofit fontScale="90000"/>
          </a:bodyPr>
          <a:lstStyle/>
          <a:p>
            <a:r>
              <a:rPr lang="en-US" sz="4900" dirty="0"/>
              <a:t>Homelessness, drug and alcohol abuse, crime and poverty are primarily manifest among those who have not completed high school.</a:t>
            </a:r>
            <a:br>
              <a:rPr lang="en-US" dirty="0"/>
            </a:br>
            <a:endParaRPr lang="en-CA" dirty="0"/>
          </a:p>
        </p:txBody>
      </p:sp>
      <p:sp>
        <p:nvSpPr>
          <p:cNvPr id="3" name="Content Placeholder 2">
            <a:extLst>
              <a:ext uri="{FF2B5EF4-FFF2-40B4-BE49-F238E27FC236}">
                <a16:creationId xmlns:a16="http://schemas.microsoft.com/office/drawing/2014/main" id="{D888357F-B1B7-5339-481F-C7E5C73FA013}"/>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37950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FE694-41A8-47ED-B967-33171DD6DBFD}"/>
              </a:ext>
            </a:extLst>
          </p:cNvPr>
          <p:cNvSpPr>
            <a:spLocks noGrp="1"/>
          </p:cNvSpPr>
          <p:nvPr>
            <p:ph type="title"/>
          </p:nvPr>
        </p:nvSpPr>
        <p:spPr/>
        <p:txBody>
          <a:bodyPr/>
          <a:lstStyle/>
          <a:p>
            <a:r>
              <a:rPr lang="en-US" dirty="0"/>
              <a:t>Grade 12 Graduation</a:t>
            </a:r>
            <a:endParaRPr lang="en-CA" dirty="0"/>
          </a:p>
        </p:txBody>
      </p:sp>
      <p:graphicFrame>
        <p:nvGraphicFramePr>
          <p:cNvPr id="10" name="Chart 9">
            <a:extLst>
              <a:ext uri="{FF2B5EF4-FFF2-40B4-BE49-F238E27FC236}">
                <a16:creationId xmlns:a16="http://schemas.microsoft.com/office/drawing/2014/main" id="{AC23B5C4-EAA8-46C9-AC20-BE029E025EB4}"/>
              </a:ext>
            </a:extLst>
          </p:cNvPr>
          <p:cNvGraphicFramePr>
            <a:graphicFrameLocks/>
          </p:cNvGraphicFramePr>
          <p:nvPr>
            <p:extLst>
              <p:ext uri="{D42A27DB-BD31-4B8C-83A1-F6EECF244321}">
                <p14:modId xmlns:p14="http://schemas.microsoft.com/office/powerpoint/2010/main" val="3698777168"/>
              </p:ext>
            </p:extLst>
          </p:nvPr>
        </p:nvGraphicFramePr>
        <p:xfrm>
          <a:off x="847627" y="1432874"/>
          <a:ext cx="10515599" cy="5213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546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5862-4A93-E438-D0CC-DAB716A26076}"/>
              </a:ext>
            </a:extLst>
          </p:cNvPr>
          <p:cNvSpPr>
            <a:spLocks noGrp="1"/>
          </p:cNvSpPr>
          <p:nvPr>
            <p:ph type="title"/>
          </p:nvPr>
        </p:nvSpPr>
        <p:spPr>
          <a:xfrm>
            <a:off x="838200" y="0"/>
            <a:ext cx="10515600" cy="1325563"/>
          </a:xfrm>
        </p:spPr>
        <p:txBody>
          <a:bodyPr/>
          <a:lstStyle/>
          <a:p>
            <a:r>
              <a:rPr lang="en-US" dirty="0"/>
              <a:t>Income assistance (as a proxy for poverty)</a:t>
            </a:r>
          </a:p>
        </p:txBody>
      </p:sp>
      <p:graphicFrame>
        <p:nvGraphicFramePr>
          <p:cNvPr id="5" name="Chart 4">
            <a:extLst>
              <a:ext uri="{FF2B5EF4-FFF2-40B4-BE49-F238E27FC236}">
                <a16:creationId xmlns:a16="http://schemas.microsoft.com/office/drawing/2014/main" id="{514CFAF6-878D-2C48-2E1B-F0DBD400047C}"/>
              </a:ext>
            </a:extLst>
          </p:cNvPr>
          <p:cNvGraphicFramePr>
            <a:graphicFrameLocks/>
          </p:cNvGraphicFramePr>
          <p:nvPr/>
        </p:nvGraphicFramePr>
        <p:xfrm>
          <a:off x="175845" y="939019"/>
          <a:ext cx="11793417" cy="591898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6C5318FE-58DC-1040-7E0B-240B4837F768}"/>
              </a:ext>
            </a:extLst>
          </p:cNvPr>
          <p:cNvSpPr txBox="1"/>
          <p:nvPr/>
        </p:nvSpPr>
        <p:spPr>
          <a:xfrm>
            <a:off x="4476307" y="2264582"/>
            <a:ext cx="1100404" cy="723167"/>
          </a:xfrm>
          <a:prstGeom prst="rect">
            <a:avLst/>
          </a:prstGeom>
          <a:noFill/>
        </p:spPr>
        <p:txBody>
          <a:bodyPr wrap="square" rtlCol="0">
            <a:spAutoFit/>
          </a:bodyPr>
          <a:lstStyle/>
          <a:p>
            <a:endParaRPr lang="en-CA" dirty="0"/>
          </a:p>
        </p:txBody>
      </p:sp>
      <p:grpSp>
        <p:nvGrpSpPr>
          <p:cNvPr id="9" name="Group 8">
            <a:extLst>
              <a:ext uri="{FF2B5EF4-FFF2-40B4-BE49-F238E27FC236}">
                <a16:creationId xmlns:a16="http://schemas.microsoft.com/office/drawing/2014/main" id="{92BFAC92-9D3A-03D6-BDAA-A9979E8F7A79}"/>
              </a:ext>
            </a:extLst>
          </p:cNvPr>
          <p:cNvGrpSpPr/>
          <p:nvPr/>
        </p:nvGrpSpPr>
        <p:grpSpPr>
          <a:xfrm>
            <a:off x="4138190" y="1032775"/>
            <a:ext cx="5589370" cy="1815882"/>
            <a:chOff x="4138190" y="1032775"/>
            <a:chExt cx="5589370" cy="1815882"/>
          </a:xfrm>
        </p:grpSpPr>
        <p:sp>
          <p:nvSpPr>
            <p:cNvPr id="10" name="TextBox 9">
              <a:extLst>
                <a:ext uri="{FF2B5EF4-FFF2-40B4-BE49-F238E27FC236}">
                  <a16:creationId xmlns:a16="http://schemas.microsoft.com/office/drawing/2014/main" id="{07CC974E-09A2-C07E-6487-497B1C13D588}"/>
                </a:ext>
              </a:extLst>
            </p:cNvPr>
            <p:cNvSpPr txBox="1"/>
            <p:nvPr/>
          </p:nvSpPr>
          <p:spPr>
            <a:xfrm>
              <a:off x="4138190" y="1032775"/>
              <a:ext cx="3639144" cy="1815882"/>
            </a:xfrm>
            <a:prstGeom prst="rect">
              <a:avLst/>
            </a:prstGeom>
            <a:noFill/>
          </p:spPr>
          <p:txBody>
            <a:bodyPr wrap="square" rtlCol="0">
              <a:sp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20% of females who didn’t make it to grade 12 received IA in any given month</a:t>
              </a:r>
              <a:endParaRPr lang="en-CA" sz="2800" dirty="0"/>
            </a:p>
          </p:txBody>
        </p:sp>
        <p:sp>
          <p:nvSpPr>
            <p:cNvPr id="15" name="Arrow: Right 14">
              <a:extLst>
                <a:ext uri="{FF2B5EF4-FFF2-40B4-BE49-F238E27FC236}">
                  <a16:creationId xmlns:a16="http://schemas.microsoft.com/office/drawing/2014/main" id="{3B62D6EA-FDFA-CE41-73EA-0C514A83A2AF}"/>
                </a:ext>
              </a:extLst>
            </p:cNvPr>
            <p:cNvSpPr/>
            <p:nvPr/>
          </p:nvSpPr>
          <p:spPr>
            <a:xfrm rot="772877">
              <a:off x="7936265" y="1693070"/>
              <a:ext cx="1791295" cy="742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16" name="Group 15">
            <a:extLst>
              <a:ext uri="{FF2B5EF4-FFF2-40B4-BE49-F238E27FC236}">
                <a16:creationId xmlns:a16="http://schemas.microsoft.com/office/drawing/2014/main" id="{DAC9F8F0-8DDC-A645-7008-773D74090B15}"/>
              </a:ext>
            </a:extLst>
          </p:cNvPr>
          <p:cNvGrpSpPr/>
          <p:nvPr/>
        </p:nvGrpSpPr>
        <p:grpSpPr>
          <a:xfrm>
            <a:off x="4657061" y="2149111"/>
            <a:ext cx="7395207" cy="1869097"/>
            <a:chOff x="4657061" y="2149111"/>
            <a:chExt cx="7395207" cy="1869097"/>
          </a:xfrm>
        </p:grpSpPr>
        <p:sp>
          <p:nvSpPr>
            <p:cNvPr id="17" name="TextBox 16">
              <a:extLst>
                <a:ext uri="{FF2B5EF4-FFF2-40B4-BE49-F238E27FC236}">
                  <a16:creationId xmlns:a16="http://schemas.microsoft.com/office/drawing/2014/main" id="{61B31C42-BE5A-BFCF-34CB-0C9177E1274F}"/>
                </a:ext>
              </a:extLst>
            </p:cNvPr>
            <p:cNvSpPr txBox="1"/>
            <p:nvPr/>
          </p:nvSpPr>
          <p:spPr>
            <a:xfrm>
              <a:off x="10236847" y="2149111"/>
              <a:ext cx="1815421" cy="954107"/>
            </a:xfrm>
            <a:prstGeom prst="rect">
              <a:avLst/>
            </a:prstGeom>
            <a:noFill/>
          </p:spPr>
          <p:txBody>
            <a:bodyPr wrap="square" rtlCol="0">
              <a:spAutoFit/>
            </a:bodyPr>
            <a:lstStyle/>
            <a:p>
              <a:r>
                <a:rPr lang="en-US" sz="2800" dirty="0"/>
                <a:t>Relative risk ~30</a:t>
              </a:r>
              <a:endParaRPr lang="en-CA" sz="2800" dirty="0"/>
            </a:p>
          </p:txBody>
        </p:sp>
        <p:sp>
          <p:nvSpPr>
            <p:cNvPr id="18" name="TextBox 17">
              <a:extLst>
                <a:ext uri="{FF2B5EF4-FFF2-40B4-BE49-F238E27FC236}">
                  <a16:creationId xmlns:a16="http://schemas.microsoft.com/office/drawing/2014/main" id="{0CDC5694-AE8D-627C-11EA-9D3F602941E6}"/>
                </a:ext>
              </a:extLst>
            </p:cNvPr>
            <p:cNvSpPr txBox="1"/>
            <p:nvPr/>
          </p:nvSpPr>
          <p:spPr>
            <a:xfrm>
              <a:off x="4657061" y="3064101"/>
              <a:ext cx="2393830" cy="954107"/>
            </a:xfrm>
            <a:prstGeom prst="rect">
              <a:avLst/>
            </a:prstGeom>
            <a:noFill/>
          </p:spPr>
          <p:txBody>
            <a:bodyPr wrap="square" rtlCol="0">
              <a:spAutoFit/>
            </a:bodyPr>
            <a:lstStyle/>
            <a:p>
              <a:r>
                <a:rPr lang="en-US" sz="2800" dirty="0"/>
                <a:t>Relative risk almost 10</a:t>
              </a:r>
              <a:endParaRPr lang="en-CA" sz="2800" dirty="0"/>
            </a:p>
          </p:txBody>
        </p:sp>
      </p:grpSp>
      <p:grpSp>
        <p:nvGrpSpPr>
          <p:cNvPr id="19" name="Group 18">
            <a:extLst>
              <a:ext uri="{FF2B5EF4-FFF2-40B4-BE49-F238E27FC236}">
                <a16:creationId xmlns:a16="http://schemas.microsoft.com/office/drawing/2014/main" id="{FDA7819E-3F46-25F8-1964-1845845789C1}"/>
              </a:ext>
            </a:extLst>
          </p:cNvPr>
          <p:cNvGrpSpPr/>
          <p:nvPr/>
        </p:nvGrpSpPr>
        <p:grpSpPr>
          <a:xfrm>
            <a:off x="6874932" y="1028666"/>
            <a:ext cx="3999972" cy="1389105"/>
            <a:chOff x="6874932" y="1028666"/>
            <a:chExt cx="3999972" cy="1389105"/>
          </a:xfrm>
        </p:grpSpPr>
        <p:sp>
          <p:nvSpPr>
            <p:cNvPr id="20" name="Left Brace 19">
              <a:extLst>
                <a:ext uri="{FF2B5EF4-FFF2-40B4-BE49-F238E27FC236}">
                  <a16:creationId xmlns:a16="http://schemas.microsoft.com/office/drawing/2014/main" id="{9455AFBC-A4D4-0F0D-94D7-1B363E13049F}"/>
                </a:ext>
              </a:extLst>
            </p:cNvPr>
            <p:cNvSpPr/>
            <p:nvPr/>
          </p:nvSpPr>
          <p:spPr>
            <a:xfrm rot="5400000">
              <a:off x="8341948" y="-115184"/>
              <a:ext cx="1065939" cy="39999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1" name="TextBox 20">
              <a:extLst>
                <a:ext uri="{FF2B5EF4-FFF2-40B4-BE49-F238E27FC236}">
                  <a16:creationId xmlns:a16="http://schemas.microsoft.com/office/drawing/2014/main" id="{D7D1F46F-FD8B-BE56-C730-999BD0697DA2}"/>
                </a:ext>
              </a:extLst>
            </p:cNvPr>
            <p:cNvSpPr txBox="1"/>
            <p:nvPr/>
          </p:nvSpPr>
          <p:spPr>
            <a:xfrm>
              <a:off x="8891852" y="1028666"/>
              <a:ext cx="1623748" cy="954107"/>
            </a:xfrm>
            <a:prstGeom prst="rect">
              <a:avLst/>
            </a:prstGeom>
            <a:noFill/>
          </p:spPr>
          <p:txBody>
            <a:bodyPr wrap="square" rtlCol="0">
              <a:spAutoFit/>
            </a:bodyPr>
            <a:lstStyle/>
            <a:p>
              <a:r>
                <a:rPr lang="en-US" sz="2800" dirty="0"/>
                <a:t>77%</a:t>
              </a:r>
            </a:p>
            <a:p>
              <a:r>
                <a:rPr lang="en-US" sz="2800" dirty="0"/>
                <a:t> of total</a:t>
              </a:r>
              <a:r>
                <a:rPr lang="en-US" dirty="0"/>
                <a:t> </a:t>
              </a:r>
              <a:endParaRPr lang="en-CA" dirty="0"/>
            </a:p>
          </p:txBody>
        </p:sp>
      </p:grpSp>
    </p:spTree>
    <p:extLst>
      <p:ext uri="{BB962C8B-B14F-4D97-AF65-F5344CB8AC3E}">
        <p14:creationId xmlns:p14="http://schemas.microsoft.com/office/powerpoint/2010/main" val="275679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16"/>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8825</TotalTime>
  <Words>2841</Words>
  <Application>Microsoft Office PowerPoint</Application>
  <PresentationFormat>Widescreen</PresentationFormat>
  <Paragraphs>215</Paragraphs>
  <Slides>29</Slides>
  <Notes>21</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How to reduce homelessness, drug and alcohol abuse, crime and poverty while saving money</vt:lpstr>
      <vt:lpstr>I acknowledge with respect the Lək̓ʷəŋən speaking peoples on whose unceded traditional territory I have lived and worked for the past 40+ years, represented today by the Songhees and Esquimalt Nations.</vt:lpstr>
      <vt:lpstr>Agenda</vt:lpstr>
      <vt:lpstr>We can identify 2000 10-year-olds who are at extreme risk of poor educational attainment. </vt:lpstr>
      <vt:lpstr>PowerPoint Presentation</vt:lpstr>
      <vt:lpstr>Of the 2,000 10-year-olds at extreme risk each year</vt:lpstr>
      <vt:lpstr>Homelessness, drug and alcohol abuse, crime and poverty are primarily manifest among those who have not completed high school. </vt:lpstr>
      <vt:lpstr>Grade 12 Graduation</vt:lpstr>
      <vt:lpstr>Income assistance (as a proxy for poverty)</vt:lpstr>
      <vt:lpstr>Homelessness</vt:lpstr>
      <vt:lpstr>Corrections</vt:lpstr>
      <vt:lpstr>Prescriptions related to drug and alcohol treatment</vt:lpstr>
      <vt:lpstr>Having a child in care</vt:lpstr>
      <vt:lpstr>Taxes paid and high school graduation</vt:lpstr>
      <vt:lpstr>PowerPoint Presentation</vt:lpstr>
      <vt:lpstr>Three interventions that that are effective and cost-effective </vt:lpstr>
      <vt:lpstr>PowerPoint Presentation</vt:lpstr>
      <vt:lpstr>PowerPoint Presentation</vt:lpstr>
      <vt:lpstr>Childhood Social Skills and Self-Control Training</vt:lpstr>
      <vt:lpstr>Thinking Fast, Thinking Slow</vt:lpstr>
      <vt:lpstr>PowerPoint Presentation</vt:lpstr>
      <vt:lpstr>Trust </vt:lpstr>
      <vt:lpstr>Random Assignment</vt:lpstr>
      <vt:lpstr>PowerPoint Presentation</vt:lpstr>
      <vt:lpstr>Interventions that are effective and cost-effective</vt:lpstr>
      <vt:lpstr>Public trust</vt:lpstr>
      <vt:lpstr>Summary</vt:lpstr>
      <vt:lpstr>Summary</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 stories related to investing in children</dc:title>
  <dc:creator>William Warburton</dc:creator>
  <cp:lastModifiedBy>William Warburton</cp:lastModifiedBy>
  <cp:revision>7</cp:revision>
  <dcterms:created xsi:type="dcterms:W3CDTF">2022-10-03T16:03:28Z</dcterms:created>
  <dcterms:modified xsi:type="dcterms:W3CDTF">2023-10-26T17:25:04Z</dcterms:modified>
</cp:coreProperties>
</file>